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3" r:id="rId2"/>
    <p:sldMasterId id="2147483665" r:id="rId3"/>
    <p:sldMasterId id="2147483989" r:id="rId4"/>
  </p:sldMasterIdLst>
  <p:notesMasterIdLst>
    <p:notesMasterId r:id="rId29"/>
  </p:notesMasterIdLst>
  <p:handoutMasterIdLst>
    <p:handoutMasterId r:id="rId30"/>
  </p:handoutMasterIdLst>
  <p:sldIdLst>
    <p:sldId id="396" r:id="rId5"/>
    <p:sldId id="387" r:id="rId6"/>
    <p:sldId id="378" r:id="rId7"/>
    <p:sldId id="360" r:id="rId8"/>
    <p:sldId id="414" r:id="rId9"/>
    <p:sldId id="415" r:id="rId10"/>
    <p:sldId id="416" r:id="rId11"/>
    <p:sldId id="417" r:id="rId12"/>
    <p:sldId id="418" r:id="rId13"/>
    <p:sldId id="397" r:id="rId14"/>
    <p:sldId id="398" r:id="rId15"/>
    <p:sldId id="399" r:id="rId16"/>
    <p:sldId id="400" r:id="rId17"/>
    <p:sldId id="403" r:id="rId18"/>
    <p:sldId id="404" r:id="rId19"/>
    <p:sldId id="405" r:id="rId20"/>
    <p:sldId id="386" r:id="rId21"/>
    <p:sldId id="407" r:id="rId22"/>
    <p:sldId id="408" r:id="rId23"/>
    <p:sldId id="410" r:id="rId24"/>
    <p:sldId id="412" r:id="rId25"/>
    <p:sldId id="406" r:id="rId26"/>
    <p:sldId id="413" r:id="rId27"/>
    <p:sldId id="359" r:id="rId28"/>
  </p:sldIdLst>
  <p:sldSz cx="9144000" cy="6858000" type="screen4x3"/>
  <p:notesSz cx="7010400" cy="9296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FA1"/>
    <a:srgbClr val="FFFFFF"/>
    <a:srgbClr val="FE454A"/>
    <a:srgbClr val="808080"/>
    <a:srgbClr val="404040"/>
    <a:srgbClr val="CCCCCC"/>
    <a:srgbClr val="DB4144"/>
    <a:srgbClr val="E170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819" autoAdjust="0"/>
  </p:normalViewPr>
  <p:slideViewPr>
    <p:cSldViewPr snapToObjects="1">
      <p:cViewPr>
        <p:scale>
          <a:sx n="57" d="100"/>
          <a:sy n="57" d="100"/>
        </p:scale>
        <p:origin x="-1746" y="-312"/>
      </p:cViewPr>
      <p:guideLst>
        <p:guide orient="horz" pos="-4"/>
        <p:guide pos="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3550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>
                <a:latin typeface="Arial" charset="0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3550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>
                <a:latin typeface="Arial" charset="0"/>
              </a:defRPr>
            </a:lvl1pPr>
          </a:lstStyle>
          <a:p>
            <a:pPr>
              <a:defRPr/>
            </a:pPr>
            <a:fld id="{0883E76B-24CB-461A-9F1A-C8BB55EB4405}" type="datetimeFigureOut">
              <a:rPr lang="es-CL"/>
              <a:pPr>
                <a:defRPr/>
              </a:pPr>
              <a:t>28-03-2014</a:t>
            </a:fld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31263"/>
            <a:ext cx="3038475" cy="463550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>
                <a:latin typeface="Arial" charset="0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8" y="8831263"/>
            <a:ext cx="3038475" cy="463550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>
                <a:latin typeface="Arial" charset="0"/>
              </a:defRPr>
            </a:lvl1pPr>
          </a:lstStyle>
          <a:p>
            <a:pPr>
              <a:defRPr/>
            </a:pPr>
            <a:fld id="{446DA20D-C10C-4AD1-A1DD-8E8C18AB8CF6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473287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65" tIns="46583" rIns="93165" bIns="46583" numCol="1" anchor="t" anchorCtr="0" compatLnSpc="1">
            <a:prstTxWarp prst="textNoShape">
              <a:avLst/>
            </a:prstTxWarp>
          </a:bodyPr>
          <a:lstStyle>
            <a:lvl1pPr defTabSz="464436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65" tIns="46583" rIns="93165" bIns="46583" numCol="1" anchor="t" anchorCtr="0" compatLnSpc="1">
            <a:prstTxWarp prst="textNoShape">
              <a:avLst/>
            </a:prstTxWarp>
          </a:bodyPr>
          <a:lstStyle>
            <a:lvl1pPr algn="r" defTabSz="464436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C35433EC-87BD-46F5-9E40-45ADCF458681}" type="datetime1">
              <a:rPr lang="en-US"/>
              <a:pPr>
                <a:defRPr/>
              </a:pPr>
              <a:t>3/28/2014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3165" tIns="46583" rIns="93165" bIns="46583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E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65" tIns="46583" rIns="93165" bIns="465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65" tIns="46583" rIns="93165" bIns="46583" numCol="1" anchor="b" anchorCtr="0" compatLnSpc="1">
            <a:prstTxWarp prst="textNoShape">
              <a:avLst/>
            </a:prstTxWarp>
          </a:bodyPr>
          <a:lstStyle>
            <a:lvl1pPr defTabSz="464436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65" tIns="46583" rIns="93165" bIns="46583" numCol="1" anchor="b" anchorCtr="0" compatLnSpc="1">
            <a:prstTxWarp prst="textNoShape">
              <a:avLst/>
            </a:prstTxWarp>
          </a:bodyPr>
          <a:lstStyle>
            <a:lvl1pPr algn="r" defTabSz="464436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68F0BE43-0934-424A-A81B-394C8968960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6288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0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0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Región de Arica y Parinacota</a:t>
            </a:r>
            <a:endParaRPr lang="es-CL" sz="1200" kern="1200" dirty="0" smtClean="0">
              <a:solidFill>
                <a:schemeClr val="tx1"/>
              </a:solidFill>
              <a:effectLst/>
              <a:latin typeface="+mn-lt"/>
              <a:ea typeface="ヒラギノ角ゴ Pro W3" charset="-128"/>
              <a:cs typeface="ヒラギノ角ゴ Pro W3" charset="-128"/>
            </a:endParaRPr>
          </a:p>
          <a:p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C1519941 CEIT ARICA RES 121 31/10/1994 Arica  / Arica y Parinacota 2.151 28 has. de Enero de 1995</a:t>
            </a:r>
          </a:p>
          <a:p>
            <a:endParaRPr lang="es-CL" sz="1200" kern="1200" dirty="0" smtClean="0">
              <a:solidFill>
                <a:schemeClr val="tx1"/>
              </a:solidFill>
              <a:effectLst/>
              <a:latin typeface="+mn-lt"/>
              <a:ea typeface="ヒラギノ角ゴ Pro W3" charset="-128"/>
              <a:cs typeface="ヒラギノ角ゴ Pro W3" charset="-128"/>
            </a:endParaRPr>
          </a:p>
          <a:p>
            <a:r>
              <a:rPr lang="es-CL" sz="1200" b="1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Región de Tarapacá</a:t>
            </a:r>
            <a:endParaRPr lang="es-CL" sz="1200" kern="1200" dirty="0" smtClean="0">
              <a:solidFill>
                <a:schemeClr val="tx1"/>
              </a:solidFill>
              <a:effectLst/>
              <a:latin typeface="+mn-lt"/>
              <a:ea typeface="ヒラギノ角ゴ Pro W3" charset="-128"/>
              <a:cs typeface="ヒラギノ角ゴ Pro W3" charset="-128"/>
            </a:endParaRPr>
          </a:p>
          <a:p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Z0120051 ZOIT PICA - SALAR DEL HUASCO RES 1248 11/11/2005 Pica / Tarapacá 187.082 has.  25 de noviembre de 2005</a:t>
            </a:r>
          </a:p>
          <a:p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Z0120072 ZOIT AREA DE LA COMUNA DE COLCHANE RES 560 20/05/2008 </a:t>
            </a:r>
            <a:r>
              <a:rPr lang="es-CL" sz="1200" kern="1200" dirty="0" err="1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Colchane</a:t>
            </a:r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 / Tarapacá 294298 has. 04 de Junio de 2008</a:t>
            </a:r>
          </a:p>
          <a:p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 </a:t>
            </a:r>
          </a:p>
          <a:p>
            <a:r>
              <a:rPr lang="es-CL" sz="1200" b="1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Región de Antofagasta</a:t>
            </a:r>
            <a:endParaRPr lang="es-CL" sz="1200" kern="1200" dirty="0" smtClean="0">
              <a:solidFill>
                <a:schemeClr val="tx1"/>
              </a:solidFill>
              <a:effectLst/>
              <a:latin typeface="+mn-lt"/>
              <a:ea typeface="ヒラギノ角ゴ Pro W3" charset="-128"/>
              <a:cs typeface="ヒラギノ角ゴ Pro W3" charset="-128"/>
            </a:endParaRPr>
          </a:p>
          <a:p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Z0220021 ZOIT AREA DE SAN PEDRO DE ATACAMA - CUENCA GEOTERMICA DEL TATIO RES 775 01/08/2002 San Pedro De Atacama - Calama / Antofagasta 1.242.906 has. 22 de Agosto de 2002</a:t>
            </a:r>
          </a:p>
          <a:p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 </a:t>
            </a:r>
          </a:p>
          <a:p>
            <a:r>
              <a:rPr lang="es-CL" sz="1200" b="1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Región de Atacama</a:t>
            </a:r>
            <a:endParaRPr lang="es-CL" sz="1200" kern="1200" dirty="0" smtClean="0">
              <a:solidFill>
                <a:schemeClr val="tx1"/>
              </a:solidFill>
              <a:effectLst/>
              <a:latin typeface="+mn-lt"/>
              <a:ea typeface="ヒラギノ角ゴ Pro W3" charset="-128"/>
              <a:cs typeface="ヒラギノ角ゴ Pro W3" charset="-128"/>
            </a:endParaRPr>
          </a:p>
          <a:p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Z0320041 ZOIT BAHIA CISNES RES 561 24/05/2004 Caldera - Atacama 4.083 has.  02 de junio de 2004</a:t>
            </a:r>
          </a:p>
          <a:p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Z0320062 ZOIT SALAR DE MARICUNGA - VOLCAN OJOS DEL SALADO RES 662 10/07/2006 Copiapó / Atacama 244.610 has.  09 de agosto 2006</a:t>
            </a:r>
          </a:p>
          <a:p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 </a:t>
            </a:r>
          </a:p>
          <a:p>
            <a:r>
              <a:rPr lang="es-CL" sz="1200" b="1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Región de Coquimbo</a:t>
            </a:r>
            <a:endParaRPr lang="es-CL" sz="1200" kern="1200" dirty="0" smtClean="0">
              <a:solidFill>
                <a:schemeClr val="tx1"/>
              </a:solidFill>
              <a:effectLst/>
              <a:latin typeface="+mn-lt"/>
              <a:ea typeface="ヒラギノ角ゴ Pro W3" charset="-128"/>
              <a:cs typeface="ヒラギノ角ゴ Pro W3" charset="-128"/>
            </a:endParaRPr>
          </a:p>
          <a:p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Z0420071 ZOIT VALLE DE ELQUI RES 1317 21/11/2007 </a:t>
            </a:r>
            <a:r>
              <a:rPr lang="es-CL" sz="1200" kern="1200" dirty="0" err="1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Paihuano</a:t>
            </a:r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 - Vicuña / Coquimbo 69.229 has.  03 de enero 2008</a:t>
            </a:r>
          </a:p>
          <a:p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 </a:t>
            </a:r>
          </a:p>
          <a:p>
            <a:r>
              <a:rPr lang="es-CL" sz="1200" b="1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Región de Valparaíso</a:t>
            </a:r>
            <a:endParaRPr lang="es-CL" sz="1200" kern="1200" dirty="0" smtClean="0">
              <a:solidFill>
                <a:schemeClr val="tx1"/>
              </a:solidFill>
              <a:effectLst/>
              <a:latin typeface="+mn-lt"/>
              <a:ea typeface="ヒラギノ角ゴ Pro W3" charset="-128"/>
              <a:cs typeface="ヒラギノ角ゴ Pro W3" charset="-128"/>
            </a:endParaRPr>
          </a:p>
          <a:p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C0520001 CEIT CASCO HISTÓRICO DE VALPARAISO RES 7 08/03/2000 Valparaíso /  Valparaíso 231 has.  13 de marzo de 2000</a:t>
            </a:r>
          </a:p>
          <a:p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Z0520062 ZOIT ISLA ROBINSON CRUSOE RES 956 16/10/2006 Juan Fernández / Valparaíso 4.782 has.  18 de diciembre de 2006</a:t>
            </a:r>
          </a:p>
          <a:p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 </a:t>
            </a:r>
          </a:p>
          <a:p>
            <a:r>
              <a:rPr lang="es-CL" sz="1200" b="1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Región del Maule</a:t>
            </a:r>
            <a:endParaRPr lang="es-CL" sz="1200" kern="1200" dirty="0" smtClean="0">
              <a:solidFill>
                <a:schemeClr val="tx1"/>
              </a:solidFill>
              <a:effectLst/>
              <a:latin typeface="+mn-lt"/>
              <a:ea typeface="ヒラギノ角ゴ Pro W3" charset="-128"/>
              <a:cs typeface="ヒラギノ角ゴ Pro W3" charset="-128"/>
            </a:endParaRPr>
          </a:p>
          <a:p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Z0720091 ZOIT CHANCO -PELLUHUE RES 1291 04/11/2009 Chanco - Pelluhue / Maule 27.536 has.  17 de diciembre 2009</a:t>
            </a:r>
          </a:p>
          <a:p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 </a:t>
            </a:r>
          </a:p>
          <a:p>
            <a:r>
              <a:rPr lang="es-CL" sz="1200" b="1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Región del </a:t>
            </a:r>
            <a:r>
              <a:rPr lang="es-CL" sz="1200" b="1" kern="1200" dirty="0" err="1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Biobio</a:t>
            </a:r>
            <a:endParaRPr lang="es-CL" sz="1200" kern="1200" dirty="0" smtClean="0">
              <a:solidFill>
                <a:schemeClr val="tx1"/>
              </a:solidFill>
              <a:effectLst/>
              <a:latin typeface="+mn-lt"/>
              <a:ea typeface="ヒラギノ角ゴ Pro W3" charset="-128"/>
              <a:cs typeface="ヒラギノ角ゴ Pro W3" charset="-128"/>
            </a:endParaRPr>
          </a:p>
          <a:p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Z0820071 ZOIT CUENCA LAGO LLEU </a:t>
            </a:r>
            <a:r>
              <a:rPr lang="es-CL" sz="1200" kern="1200" dirty="0" err="1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LLEU</a:t>
            </a:r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 Y LAGO LANALHUE RES 1.031 25/09/2007 y 1331 has.  27/11/2007Contulmo – Cañete - </a:t>
            </a:r>
            <a:r>
              <a:rPr lang="es-CL" sz="1200" kern="1200" dirty="0" err="1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Tirúa</a:t>
            </a:r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 / Biobío 68.285 has.  12 de Octubre de 2007</a:t>
            </a:r>
          </a:p>
          <a:p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Z0820081 ZOIT CORDILLERA DE CHILLAN Y LAGUNA DEL LAJA RES 738 02/07/2008 Pinto </a:t>
            </a:r>
            <a:r>
              <a:rPr lang="es-CL" sz="1200" kern="1200" dirty="0" err="1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Antuco</a:t>
            </a:r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 / Biobío 313.618 has.  31 de julio 2008</a:t>
            </a:r>
          </a:p>
          <a:p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C0820011 CEIT SALTOS DEL LAJA RES 1140 13/11/2001 Cabrero - Los Ángeles / Biobío 528 has. 21 de noviembre 2001</a:t>
            </a:r>
          </a:p>
          <a:p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 </a:t>
            </a:r>
          </a:p>
          <a:p>
            <a:r>
              <a:rPr lang="es-CL" sz="1200" b="1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Región de la Araucanía </a:t>
            </a:r>
            <a:endParaRPr lang="es-CL" sz="1200" kern="1200" dirty="0" smtClean="0">
              <a:solidFill>
                <a:schemeClr val="tx1"/>
              </a:solidFill>
              <a:effectLst/>
              <a:latin typeface="+mn-lt"/>
              <a:ea typeface="ヒラギノ角ゴ Pro W3" charset="-128"/>
              <a:cs typeface="ヒラギノ角ゴ Pro W3" charset="-128"/>
            </a:endParaRPr>
          </a:p>
          <a:p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Z0920031 ZOIT PUCÓN - VILLARRICA RES 547 10/04/2003 Pucón - Villarrica / Araucanía 253.139 has.  29 de abril de 2003</a:t>
            </a:r>
          </a:p>
          <a:p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Z0920062 ZOIT QUEULE- TOLTÉN VIEJO RES 254 29/03/2006 </a:t>
            </a:r>
            <a:r>
              <a:rPr lang="es-CL" sz="1200" kern="1200" dirty="0" err="1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Toltén</a:t>
            </a:r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 / Araucanía 12.933 has.  29 de marzo de 2006</a:t>
            </a:r>
          </a:p>
          <a:p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 </a:t>
            </a:r>
          </a:p>
          <a:p>
            <a:r>
              <a:rPr lang="es-CL" sz="1200" b="1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Región de Los Ríos</a:t>
            </a:r>
            <a:endParaRPr lang="es-CL" sz="1200" kern="1200" dirty="0" smtClean="0">
              <a:solidFill>
                <a:schemeClr val="tx1"/>
              </a:solidFill>
              <a:effectLst/>
              <a:latin typeface="+mn-lt"/>
              <a:ea typeface="ヒラギノ角ゴ Pro W3" charset="-128"/>
              <a:cs typeface="ヒラギノ角ゴ Pro W3" charset="-128"/>
            </a:endParaRPr>
          </a:p>
          <a:p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Z1420061 ZOIT PANGUIPULLI RES 661 10/07/2006 </a:t>
            </a:r>
            <a:r>
              <a:rPr lang="es-CL" sz="1200" kern="1200" dirty="0" err="1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Panguipulli</a:t>
            </a:r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 / Los Ríos 331.061 has.  09 de agosto de 2006</a:t>
            </a:r>
          </a:p>
          <a:p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Z1420091 ZOIT LAGO RANCO-FUTRONO RES 1312 05/11/2009 Lago </a:t>
            </a:r>
            <a:r>
              <a:rPr lang="es-CL" sz="1200" kern="1200" dirty="0" err="1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Ranco</a:t>
            </a:r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 - </a:t>
            </a:r>
            <a:r>
              <a:rPr lang="es-CL" sz="1200" kern="1200" dirty="0" err="1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Futrono</a:t>
            </a:r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 / Los Ríos 300.920 has.  17 de diciembre 2009</a:t>
            </a:r>
          </a:p>
          <a:p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Z1420092 ZOIT VALDIVIA-CORRAL RES 1318 09/11/2009 Valdivia Corral / Los Ríos 45.675 has.  17 de diciembre 2009</a:t>
            </a:r>
          </a:p>
          <a:p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 </a:t>
            </a:r>
          </a:p>
          <a:p>
            <a:r>
              <a:rPr lang="es-CL" sz="1200" b="1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Región de Los Lagos</a:t>
            </a:r>
            <a:endParaRPr lang="es-CL" sz="1200" kern="1200" dirty="0" smtClean="0">
              <a:solidFill>
                <a:schemeClr val="tx1"/>
              </a:solidFill>
              <a:effectLst/>
              <a:latin typeface="+mn-lt"/>
              <a:ea typeface="ヒラギノ角ゴ Pro W3" charset="-128"/>
              <a:cs typeface="ヒラギノ角ゴ Pro W3" charset="-128"/>
            </a:endParaRPr>
          </a:p>
          <a:p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Z1019791 ZOIT ISLA TENGLO - CALETA ANGELMÓ RES 353 30/03/1979 Puerto Montt / Los Lagos 469 has.  30 de marzo de 1979</a:t>
            </a:r>
          </a:p>
          <a:p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Z1020012 ZOIT RIO FUTALEUFÚ RES 465 30/04/2001 </a:t>
            </a:r>
            <a:r>
              <a:rPr lang="es-CL" sz="1200" kern="1200" dirty="0" err="1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Futaleufú</a:t>
            </a:r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 - </a:t>
            </a:r>
            <a:r>
              <a:rPr lang="es-CL" sz="1200" kern="1200" dirty="0" err="1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Palena</a:t>
            </a:r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 / Los Lagos 83.257 has.  14 de Mayo de 2001</a:t>
            </a:r>
          </a:p>
          <a:p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Z1020073 ZOIT CUENCAS RÍOS PUELO - COCHAMO RES 567 05/06/2007 </a:t>
            </a:r>
            <a:r>
              <a:rPr lang="es-CL" sz="1200" kern="1200" dirty="0" err="1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Cochamó</a:t>
            </a:r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 - </a:t>
            </a:r>
            <a:r>
              <a:rPr lang="es-CL" sz="1200" kern="1200" dirty="0" err="1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Hualaihué</a:t>
            </a:r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 / Los Lagos 251.799 has.  23 de junio de 2007</a:t>
            </a:r>
          </a:p>
          <a:p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 </a:t>
            </a:r>
          </a:p>
          <a:p>
            <a:r>
              <a:rPr lang="es-CL" sz="1200" b="1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Región de Aysén</a:t>
            </a:r>
            <a:endParaRPr lang="es-CL" sz="1200" kern="1200" dirty="0" smtClean="0">
              <a:solidFill>
                <a:schemeClr val="tx1"/>
              </a:solidFill>
              <a:effectLst/>
              <a:latin typeface="+mn-lt"/>
              <a:ea typeface="ヒラギノ角ゴ Pro W3" charset="-128"/>
              <a:cs typeface="ヒラギノ角ゴ Pro W3" charset="-128"/>
            </a:endParaRPr>
          </a:p>
          <a:p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Z1120011 ZOIT LAGO GENERAL CARRERA RES 296 16/03/2001 Rio Ibáñez – Chile Chico /Aysén 388.335 has.  19 de abril de 2001</a:t>
            </a:r>
          </a:p>
          <a:p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 </a:t>
            </a:r>
          </a:p>
          <a:p>
            <a:r>
              <a:rPr lang="es-CL" sz="1200" b="1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Región Metropolitana</a:t>
            </a:r>
            <a:endParaRPr lang="es-CL" sz="1200" kern="1200" dirty="0" smtClean="0">
              <a:solidFill>
                <a:schemeClr val="tx1"/>
              </a:solidFill>
              <a:effectLst/>
              <a:latin typeface="+mn-lt"/>
              <a:ea typeface="ヒラギノ角ゴ Pro W3" charset="-128"/>
              <a:cs typeface="ヒラギノ角ゴ Pro W3" charset="-128"/>
            </a:endParaRPr>
          </a:p>
          <a:p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Z1320011 ZOIT SAN JOSÉ DE MAIPO RES 1138 13/11/2001 San José de Maipo / Metropolitana 497.374 has.  21 de Noviembre de 2001</a:t>
            </a:r>
          </a:p>
          <a:p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Z1320091 ZOIT BATUCO RES 342 30/03/2009 Lampa / Metropolitana 3.028 has.  09 de abril 2009</a:t>
            </a:r>
          </a:p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F0BE43-0934-424A-A81B-394C8968960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806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sz="1200" kern="1200" dirty="0" smtClean="0">
              <a:solidFill>
                <a:schemeClr val="tx1"/>
              </a:solidFill>
              <a:effectLst/>
              <a:latin typeface="+mn-lt"/>
              <a:ea typeface="ヒラギノ角ゴ Pro W3" charset="-128"/>
              <a:cs typeface="ヒラギノ角ゴ Pro W3" charset="-128"/>
            </a:endParaRPr>
          </a:p>
          <a:p>
            <a:r>
              <a:rPr lang="es-CL" sz="1200" b="1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Región de Antofagasta</a:t>
            </a:r>
            <a:endParaRPr lang="es-CL" sz="1200" kern="1200" dirty="0" smtClean="0">
              <a:solidFill>
                <a:schemeClr val="tx1"/>
              </a:solidFill>
              <a:effectLst/>
              <a:latin typeface="+mn-lt"/>
              <a:ea typeface="ヒラギノ角ゴ Pro W3" charset="-128"/>
              <a:cs typeface="ヒラギノ角ゴ Pro W3" charset="-128"/>
            </a:endParaRPr>
          </a:p>
          <a:p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Z0220021 ZOIT AREA DE SAN PEDRO DE ATACAMA - CUENCA GEOTERMICA DEL TATIO RES 775 01/08/2002 San Pedro De Atacama - Calama / Antofagasta 1.242.906 has. 22 de Agosto de 2002</a:t>
            </a:r>
          </a:p>
          <a:p>
            <a:r>
              <a:rPr lang="es-CL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-128"/>
                <a:cs typeface="ヒラギノ角ゴ Pro W3" charset="-128"/>
              </a:rPr>
              <a:t> 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F0BE43-0934-424A-A81B-394C8968960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8063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F0BE43-0934-424A-A81B-394C8968960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8909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baseline="0" dirty="0" smtClean="0"/>
              <a:t> </a:t>
            </a:r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F0BE43-0934-424A-A81B-394C89689609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8063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baseline="0" dirty="0" smtClean="0"/>
              <a:t> </a:t>
            </a:r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F0BE43-0934-424A-A81B-394C89689609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8063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baseline="0" dirty="0" smtClean="0"/>
              <a:t> </a:t>
            </a:r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F0BE43-0934-424A-A81B-394C89689609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8063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baseline="0" dirty="0" smtClean="0"/>
              <a:t> </a:t>
            </a:r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F0BE43-0934-424A-A81B-394C89689609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8063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baseline="0" dirty="0" smtClean="0"/>
              <a:t> </a:t>
            </a:r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F0BE43-0934-424A-A81B-394C89689609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8063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baseline="0" dirty="0" smtClean="0"/>
              <a:t> </a:t>
            </a:r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F0BE43-0934-424A-A81B-394C89689609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8063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baseline="0" dirty="0" smtClean="0"/>
              <a:t> </a:t>
            </a:r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F0BE43-0934-424A-A81B-394C89689609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806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600200"/>
            <a:ext cx="7772400" cy="936625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400"/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590800"/>
            <a:ext cx="6400800" cy="609600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dirty="0" smtClean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90FC88C2-E0C2-4E86-B9E5-1C3C1EB75F94}" type="datetime1">
              <a:rPr lang="en-US"/>
              <a:pPr>
                <a:defRPr/>
              </a:pPr>
              <a:t>3/28/2014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7664442F-506E-4EB9-A0D8-242DE95DEBE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069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03A50320-E8D1-42FD-A207-5FF3B7734014}" type="datetime1">
              <a:rPr lang="en-US"/>
              <a:pPr>
                <a:defRPr/>
              </a:pPr>
              <a:t>3/28/2014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F97C7FFC-3C3B-46BA-944C-447F5CCFB48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407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4D65730B-74ED-4D2C-B1D3-932F537A1A69}" type="datetime1">
              <a:rPr lang="en-US"/>
              <a:pPr>
                <a:defRPr/>
              </a:pPr>
              <a:t>3/28/2014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ED0E742E-BDAF-4204-8760-A722172DAD1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339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21E47C20-390E-47C0-9F87-FBE9A6351925}" type="datetime1">
              <a:rPr lang="en-US"/>
              <a:pPr>
                <a:defRPr/>
              </a:pPr>
              <a:t>3/28/2014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891B0FBB-C4C1-41AD-9CBC-2A1C2201B5B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134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6C5C03EF-F6DB-4375-B2EC-2389F164CECA}" type="datetime1">
              <a:rPr lang="en-US"/>
              <a:pPr>
                <a:defRPr/>
              </a:pPr>
              <a:t>3/28/2014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6976C1-95A4-45C9-9746-E5557B87B28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441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Verdana" pitchFamily="34" charset="0"/>
                <a:ea typeface="ヒラギノ角ゴ Pro W3" charset="-128"/>
              </a:defRPr>
            </a:lvl1pPr>
          </a:lstStyle>
          <a:p>
            <a:pPr>
              <a:defRPr/>
            </a:pPr>
            <a:r>
              <a:rPr lang="es-ES_tradnl"/>
              <a:t>Gobierno de Chile | Ministerio del Interior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E8154-90A8-46AE-8EF1-4664A1A42F7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25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97C2D616-1075-4F34-9F97-5FCA2DBADB04}" type="datetime1">
              <a:rPr lang="en-US"/>
              <a:pPr>
                <a:defRPr/>
              </a:pPr>
              <a:t>3/28/2014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960A8-867D-41D3-A3A3-20683DCE9B1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709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B887667B-7A66-4B20-AF6A-F22983859871}" type="datetime1">
              <a:rPr lang="en-US"/>
              <a:pPr>
                <a:defRPr/>
              </a:pPr>
              <a:t>3/28/2014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E0C91-3915-4F8B-897C-40A551A4FFE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46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D30069C9-7639-4BF3-822D-2B76978B6AF0}" type="datetime1">
              <a:rPr lang="en-US"/>
              <a:pPr>
                <a:defRPr/>
              </a:pPr>
              <a:t>3/28/2014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293F2-C95C-4B56-82ED-22885D00187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667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E949FD-5B6F-4680-BAB4-73DB33B5955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234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B1D50-20AC-4CE9-B22F-10ABADC6891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084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1B0FD-FF79-4C39-BCBF-234E4E23AE1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6882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1AC9F-07B0-4528-B7BA-065B9B0E71A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7648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D10A3-6C9D-4F14-9003-FE001C7466C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0343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0" y="274638"/>
            <a:ext cx="2057400" cy="5851525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410200" cy="5851525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25BE16-D05D-4BA5-8632-B8B7EA11FF8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2949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13E3F635-E725-4A06-B1CB-86A8A77E789B}" type="datetime1">
              <a:rPr lang="en-US"/>
              <a:pPr>
                <a:defRPr/>
              </a:pPr>
              <a:t>3/28/2014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AF786700-D563-42B4-9261-FA43D788421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2244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DC647D97-9B0B-4B91-804A-D70EB1C1A679}" type="datetime1">
              <a:rPr lang="en-US"/>
              <a:pPr>
                <a:defRPr/>
              </a:pPr>
              <a:t>3/28/2014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5C96F77E-BB36-441E-A328-09DEF6C9515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9646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05F7A664-9E71-473E-A765-86017185979E}" type="datetime1">
              <a:rPr lang="en-US"/>
              <a:pPr>
                <a:defRPr/>
              </a:pPr>
              <a:t>3/28/2014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38C0BC26-3135-4245-AC32-6D26817F71A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8728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E77EDF50-631D-4DDD-9900-350AB4D9C7CE}" type="datetime1">
              <a:rPr lang="en-US"/>
              <a:pPr>
                <a:defRPr/>
              </a:pPr>
              <a:t>3/28/2014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26F31C16-2115-4ED1-A4DE-A1CDB290087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253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0ECE1878-82EF-41C0-8296-29A68C642544}" type="datetime1">
              <a:rPr lang="en-US"/>
              <a:pPr>
                <a:defRPr/>
              </a:pPr>
              <a:t>3/28/2014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F81A7651-B3A9-4C07-B244-55BF92B3336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085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08768C30-D79E-4AF1-AC25-641F6EA6FFD7}" type="datetime1">
              <a:rPr lang="en-US"/>
              <a:pPr>
                <a:defRPr/>
              </a:pPr>
              <a:t>3/28/2014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E15C745D-583C-48A9-A4E0-B1314BE376E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4829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5426349F-2377-4473-B039-C747B35CE633}" type="datetime1">
              <a:rPr lang="en-US"/>
              <a:pPr>
                <a:defRPr/>
              </a:pPr>
              <a:t>3/28/2014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4DC83ED5-5D6A-4849-B71B-5876122F9C6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0281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D5EF9E2B-075F-439B-A9F2-62F184B11D84}" type="datetime1">
              <a:rPr lang="en-US"/>
              <a:pPr>
                <a:defRPr/>
              </a:pPr>
              <a:t>3/28/2014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86053CFE-C5F7-4DDB-B98A-BC87F54B7A2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2035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9ECB40C0-DB13-45A0-8FEB-A1A74E947CA4}" type="datetime1">
              <a:rPr lang="en-US"/>
              <a:pPr>
                <a:defRPr/>
              </a:pPr>
              <a:t>3/28/2014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1A5B4500-D4F6-4321-AEE3-E89C1D01585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1068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D5F30742-15EF-492A-BEAF-45537490BCD5}" type="datetime1">
              <a:rPr lang="en-US"/>
              <a:pPr>
                <a:defRPr/>
              </a:pPr>
              <a:t>3/28/2014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15F4BF51-6AE7-4247-9B3F-F1B878A286A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6820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858146EF-DFB4-40EC-AD28-B6E175F2C1BD}" type="datetime1">
              <a:rPr lang="en-US"/>
              <a:pPr>
                <a:defRPr/>
              </a:pPr>
              <a:t>3/28/2014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9330125C-93C4-446A-BCD2-FCDC3DF61C4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8553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CD44BF1-8767-4884-8DD0-C0FCF735D8D1}" type="datetime1">
              <a:rPr lang="en-US"/>
              <a:pPr>
                <a:defRPr/>
              </a:pPr>
              <a:t>3/28/2014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70EF3-63B7-4924-BB65-FCA83008A92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917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Verdana" pitchFamily="34" charset="0"/>
                <a:ea typeface="ヒラギノ角ゴ Pro W3" charset="-128"/>
              </a:defRPr>
            </a:lvl1pPr>
          </a:lstStyle>
          <a:p>
            <a:pPr>
              <a:defRPr/>
            </a:pPr>
            <a:r>
              <a:rPr lang="es-ES_tradnl"/>
              <a:t>Gobierno de Chile | Ministerio del Interior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6FEB3-D81B-49F1-B8CE-7FC92D3D51A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1750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BA7E2E67-0C38-44C0-AF13-AA6BEF36E993}" type="datetime1">
              <a:rPr lang="en-US"/>
              <a:pPr>
                <a:defRPr/>
              </a:pPr>
              <a:t>3/28/2014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0184CD-9E08-429F-BB90-1022E24F0BC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4057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CF4C48A3-340F-4100-BF9F-89347874D94B}" type="datetime1">
              <a:rPr lang="en-US"/>
              <a:pPr>
                <a:defRPr/>
              </a:pPr>
              <a:t>3/28/2014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9390D-7232-4E30-867F-7ABCB485B24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0922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CAD7FCA0-2C1C-4D71-9B55-0710246B1082}" type="datetime1">
              <a:rPr lang="en-US"/>
              <a:pPr>
                <a:defRPr/>
              </a:pPr>
              <a:t>3/28/2014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55EA8-AB66-4514-8130-F6C0B928DF2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9093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BC3FDA-0124-4F57-90CC-F5BE1CE3E46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7358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88786-1D80-4A01-9674-CD5870BB317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3076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E3F2CE-8B0D-4376-89A0-C132D05A767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0803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AFDD0-5831-413B-8A15-693761E4790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4997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F0B64C-523B-4B86-B28A-0EC415CE71E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6833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0" y="274638"/>
            <a:ext cx="2057400" cy="5851525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410200" cy="5851525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85694B-05CF-4703-9697-91416BBE468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972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C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64"/>
          <p:cNvSpPr>
            <a:spLocks noChangeArrowheads="1"/>
          </p:cNvSpPr>
          <p:nvPr userDrawn="1"/>
        </p:nvSpPr>
        <p:spPr bwMode="auto">
          <a:xfrm>
            <a:off x="533400" y="3333750"/>
            <a:ext cx="1033463" cy="3524250"/>
          </a:xfrm>
          <a:prstGeom prst="rect">
            <a:avLst/>
          </a:prstGeom>
          <a:solidFill>
            <a:srgbClr val="006CB7"/>
          </a:solidFill>
          <a:ln>
            <a:noFill/>
          </a:ln>
          <a:effectLst>
            <a:outerShdw blurRad="254000" dist="38100" dir="12899965" algn="br" rotWithShape="0">
              <a:srgbClr val="808080">
                <a:alpha val="2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endParaRPr lang="es-ES">
              <a:solidFill>
                <a:srgbClr val="FFFFFF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66" name="Rectangle 65"/>
          <p:cNvSpPr>
            <a:spLocks noChangeArrowheads="1"/>
          </p:cNvSpPr>
          <p:nvPr userDrawn="1"/>
        </p:nvSpPr>
        <p:spPr bwMode="auto">
          <a:xfrm>
            <a:off x="1566863" y="3333750"/>
            <a:ext cx="1260475" cy="3524250"/>
          </a:xfrm>
          <a:prstGeom prst="rect">
            <a:avLst/>
          </a:prstGeom>
          <a:solidFill>
            <a:srgbClr val="EF4144"/>
          </a:solidFill>
          <a:ln>
            <a:noFill/>
          </a:ln>
          <a:effectLst>
            <a:outerShdw blurRad="254000" dist="38100" dir="12899965" rotWithShape="0">
              <a:srgbClr val="808080">
                <a:alpha val="2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endParaRPr lang="es-ES">
              <a:solidFill>
                <a:srgbClr val="FFFFFF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  <p:pic>
        <p:nvPicPr>
          <p:cNvPr id="1028" name="Picture 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3452813"/>
            <a:ext cx="8032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1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988" y="3452813"/>
            <a:ext cx="103187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Rectangle 70"/>
          <p:cNvSpPr>
            <a:spLocks noChangeArrowheads="1"/>
          </p:cNvSpPr>
          <p:nvPr userDrawn="1"/>
        </p:nvSpPr>
        <p:spPr bwMode="auto">
          <a:xfrm>
            <a:off x="533400" y="0"/>
            <a:ext cx="1033463" cy="1371600"/>
          </a:xfrm>
          <a:prstGeom prst="rect">
            <a:avLst/>
          </a:prstGeom>
          <a:solidFill>
            <a:srgbClr val="006CB7"/>
          </a:solidFill>
          <a:ln>
            <a:noFill/>
          </a:ln>
          <a:effectLst>
            <a:outerShdw blurRad="254000" dist="38100" dir="2700000" algn="br" rotWithShape="0">
              <a:srgbClr val="808080">
                <a:alpha val="2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endParaRPr lang="es-ES">
              <a:solidFill>
                <a:srgbClr val="FFFFFF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72" name="Rectangle 71"/>
          <p:cNvSpPr>
            <a:spLocks noChangeArrowheads="1"/>
          </p:cNvSpPr>
          <p:nvPr userDrawn="1"/>
        </p:nvSpPr>
        <p:spPr bwMode="auto">
          <a:xfrm>
            <a:off x="1566863" y="0"/>
            <a:ext cx="1260475" cy="1371600"/>
          </a:xfrm>
          <a:prstGeom prst="rect">
            <a:avLst/>
          </a:prstGeom>
          <a:solidFill>
            <a:srgbClr val="EF4144"/>
          </a:solidFill>
          <a:ln>
            <a:noFill/>
          </a:ln>
          <a:effectLst>
            <a:outerShdw blurRad="254000" dist="38100" dir="2700000" rotWithShape="0">
              <a:srgbClr val="808080">
                <a:alpha val="2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endParaRPr lang="es-ES">
              <a:solidFill>
                <a:srgbClr val="FFFFFF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5666" r:id="rId1"/>
    <p:sldLayoutId id="2147485667" r:id="rId2"/>
    <p:sldLayoutId id="2147485668" r:id="rId3"/>
    <p:sldLayoutId id="2147485669" r:id="rId4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ヒラギノ角ゴ Pro W3" charset="-128"/>
          <a:cs typeface="ヒラギノ角ゴ Pro W3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" y="152400"/>
            <a:ext cx="81645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400" y="1477963"/>
            <a:ext cx="8177213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050" y="6527800"/>
            <a:ext cx="2895600" cy="2460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898989"/>
                </a:solidFill>
                <a:latin typeface="Verdana" charset="0"/>
                <a:ea typeface="ヒラギノ角ゴ Pro W3" charset="0"/>
                <a:cs typeface="Verdana" charset="0"/>
              </a:defRPr>
            </a:lvl1pPr>
          </a:lstStyle>
          <a:p>
            <a:pPr>
              <a:defRPr/>
            </a:pPr>
            <a:r>
              <a:rPr lang="es-ES_tradnl"/>
              <a:t>Gobierno de Chile | Ministerio del Interior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83313" y="6527800"/>
            <a:ext cx="2133600" cy="1936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98989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3B3F3E30-1201-4E5A-9957-00BA478C09F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8413750" y="-6350"/>
            <a:ext cx="284163" cy="866775"/>
          </a:xfrm>
          <a:prstGeom prst="rect">
            <a:avLst/>
          </a:prstGeom>
          <a:solidFill>
            <a:srgbClr val="006CB7"/>
          </a:solidFill>
          <a:ln>
            <a:noFill/>
          </a:ln>
          <a:effectLst>
            <a:outerShdw blurRad="254000" dist="38100" dir="2700000" algn="br" rotWithShape="0">
              <a:srgbClr val="808080">
                <a:alpha val="2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endParaRPr lang="es-ES">
              <a:solidFill>
                <a:srgbClr val="FFFFFF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8697913" y="0"/>
            <a:ext cx="347662" cy="860425"/>
          </a:xfrm>
          <a:prstGeom prst="rect">
            <a:avLst/>
          </a:prstGeom>
          <a:solidFill>
            <a:srgbClr val="EF4144"/>
          </a:solidFill>
          <a:ln>
            <a:noFill/>
          </a:ln>
          <a:effectLst>
            <a:outerShdw blurRad="254000" dist="38100" dir="2700000" rotWithShape="0">
              <a:srgbClr val="808080">
                <a:alpha val="2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endParaRPr lang="es-ES">
              <a:solidFill>
                <a:srgbClr val="FFFFFF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8413750" y="6400800"/>
            <a:ext cx="284163" cy="457200"/>
          </a:xfrm>
          <a:prstGeom prst="rect">
            <a:avLst/>
          </a:prstGeom>
          <a:solidFill>
            <a:srgbClr val="006CB7"/>
          </a:solidFill>
          <a:ln>
            <a:noFill/>
          </a:ln>
          <a:effectLst>
            <a:outerShdw blurRad="254000" dist="38100" dir="12899965" algn="br" rotWithShape="0">
              <a:srgbClr val="808080">
                <a:alpha val="2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endParaRPr lang="es-ES">
              <a:solidFill>
                <a:srgbClr val="FFFFFF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8697913" y="6400800"/>
            <a:ext cx="347662" cy="457200"/>
          </a:xfrm>
          <a:prstGeom prst="rect">
            <a:avLst/>
          </a:prstGeom>
          <a:solidFill>
            <a:srgbClr val="EF4144"/>
          </a:solidFill>
          <a:ln>
            <a:noFill/>
          </a:ln>
          <a:effectLst>
            <a:outerShdw blurRad="254000" dist="38100" dir="12899965" rotWithShape="0">
              <a:srgbClr val="808080">
                <a:alpha val="2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endParaRPr lang="es-ES">
              <a:solidFill>
                <a:srgbClr val="FFFFFF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70" r:id="rId1"/>
    <p:sldLayoutId id="2147485671" r:id="rId2"/>
    <p:sldLayoutId id="2147485672" r:id="rId3"/>
    <p:sldLayoutId id="2147485673" r:id="rId4"/>
    <p:sldLayoutId id="2147485674" r:id="rId5"/>
    <p:sldLayoutId id="2147485675" r:id="rId6"/>
    <p:sldLayoutId id="2147485676" r:id="rId7"/>
    <p:sldLayoutId id="2147485677" r:id="rId8"/>
    <p:sldLayoutId id="2147485678" r:id="rId9"/>
    <p:sldLayoutId id="2147485679" r:id="rId10"/>
    <p:sldLayoutId id="2147485680" r:id="rId11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 kern="1200">
          <a:solidFill>
            <a:srgbClr val="006CB7"/>
          </a:solidFill>
          <a:latin typeface="Verdana"/>
          <a:ea typeface="ヒラギノ角ゴ Pro W3" charset="-128"/>
          <a:cs typeface="Verdana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  <a:cs typeface="Verdana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  <a:cs typeface="Verdana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  <a:cs typeface="Verdana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  <a:cs typeface="Verdana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rgbClr val="595959"/>
          </a:solidFill>
          <a:latin typeface="+mn-lt"/>
          <a:ea typeface="ヒラギノ角ゴ Pro W3" charset="-128"/>
          <a:cs typeface="ヒラギノ角ゴ Pro W3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rgbClr val="595959"/>
          </a:solidFill>
          <a:latin typeface="+mn-lt"/>
          <a:ea typeface="ヒラギノ角ゴ Pro W3" charset="-128"/>
          <a:cs typeface="ヒラギノ角ゴ Pro W3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595959"/>
          </a:solidFill>
          <a:latin typeface="+mn-lt"/>
          <a:ea typeface="ヒラギノ角ゴ Pro W3" charset="-128"/>
          <a:cs typeface="ヒラギノ角ゴ Pro W3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400" kern="1200">
          <a:solidFill>
            <a:srgbClr val="595959"/>
          </a:solidFill>
          <a:latin typeface="+mn-lt"/>
          <a:ea typeface="ヒラギノ角ゴ Pro W3" charset="-128"/>
          <a:cs typeface="ヒラギノ角ゴ Pro W3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400" kern="1200">
          <a:solidFill>
            <a:srgbClr val="595959"/>
          </a:solidFill>
          <a:latin typeface="+mn-lt"/>
          <a:ea typeface="ヒラギノ角ゴ Pro W3" charset="-128"/>
          <a:cs typeface="ヒラギノ角ゴ Pro W3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rgbClr val="EF41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s-ES">
              <a:solidFill>
                <a:srgbClr val="FFFFFF"/>
              </a:solidFill>
              <a:ea typeface="ヒラギノ角ゴ Pro W3" charset="0"/>
              <a:cs typeface="ヒラギノ角ゴ Pro W3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7153275" y="0"/>
            <a:ext cx="1990725" cy="66294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38100" dir="5640026" rotWithShape="0">
              <a:srgbClr val="808080">
                <a:alpha val="2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endParaRPr lang="es-ES">
              <a:solidFill>
                <a:srgbClr val="FFFFFF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  <p:grpSp>
        <p:nvGrpSpPr>
          <p:cNvPr id="3076" name="Group 11"/>
          <p:cNvGrpSpPr>
            <a:grpSpLocks/>
          </p:cNvGrpSpPr>
          <p:nvPr userDrawn="1"/>
        </p:nvGrpSpPr>
        <p:grpSpPr bwMode="auto">
          <a:xfrm>
            <a:off x="7153275" y="2058988"/>
            <a:ext cx="1990725" cy="2038350"/>
            <a:chOff x="3511550" y="2133600"/>
            <a:chExt cx="2976563" cy="3048000"/>
          </a:xfrm>
        </p:grpSpPr>
        <p:sp>
          <p:nvSpPr>
            <p:cNvPr id="7" name="Rectangle 6"/>
            <p:cNvSpPr/>
            <p:nvPr userDrawn="1"/>
          </p:nvSpPr>
          <p:spPr>
            <a:xfrm>
              <a:off x="3511550" y="2133600"/>
              <a:ext cx="1338741" cy="3048000"/>
            </a:xfrm>
            <a:prstGeom prst="rect">
              <a:avLst/>
            </a:prstGeom>
            <a:solidFill>
              <a:srgbClr val="006CB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es-ES">
                <a:solidFill>
                  <a:srgbClr val="FFFFFF"/>
                </a:solidFill>
                <a:ea typeface="ヒラギノ角ゴ Pro W3" charset="0"/>
                <a:cs typeface="ヒラギノ角ゴ Pro W3" charset="0"/>
              </a:endParaRPr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4850291" y="2133600"/>
              <a:ext cx="1637822" cy="3048000"/>
            </a:xfrm>
            <a:prstGeom prst="rect">
              <a:avLst/>
            </a:prstGeom>
            <a:solidFill>
              <a:srgbClr val="EF41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es-ES">
                <a:solidFill>
                  <a:srgbClr val="FFFFFF"/>
                </a:solidFill>
                <a:ea typeface="ヒラギノ角ゴ Pro W3" charset="0"/>
                <a:cs typeface="ヒラギノ角ゴ Pro W3" charset="0"/>
              </a:endParaRPr>
            </a:p>
          </p:txBody>
        </p:sp>
        <p:pic>
          <p:nvPicPr>
            <p:cNvPr id="3081" name="Picture 1"/>
            <p:cNvPicPr>
              <a:picLocks noChangeAspect="1" noChangeArrowheads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0775" y="2287588"/>
              <a:ext cx="1041400" cy="760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2" name="Picture 1"/>
            <p:cNvPicPr>
              <a:picLocks noChangeAspect="1" noChangeArrowheads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5863" y="2287588"/>
              <a:ext cx="1339850" cy="544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3" name="Picture 1"/>
            <p:cNvPicPr>
              <a:picLocks noChangeAspect="1" noChangeArrowheads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3800" y="4851400"/>
              <a:ext cx="1336675" cy="230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4763" y="0"/>
            <a:ext cx="7148512" cy="6629400"/>
          </a:xfrm>
          <a:prstGeom prst="rect">
            <a:avLst/>
          </a:prstGeom>
          <a:solidFill>
            <a:srgbClr val="006CB7"/>
          </a:solidFill>
          <a:ln>
            <a:noFill/>
          </a:ln>
          <a:effectLst>
            <a:outerShdw blurRad="508000" dist="38100" dir="3779989" algn="br" rotWithShape="0">
              <a:srgbClr val="808080">
                <a:alpha val="7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endParaRPr lang="es-ES">
              <a:solidFill>
                <a:srgbClr val="FFFFFF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307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525713"/>
            <a:ext cx="6477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81" r:id="rId1"/>
    <p:sldLayoutId id="2147485682" r:id="rId2"/>
    <p:sldLayoutId id="2147485683" r:id="rId3"/>
    <p:sldLayoutId id="2147485684" r:id="rId4"/>
    <p:sldLayoutId id="2147485685" r:id="rId5"/>
    <p:sldLayoutId id="2147485686" r:id="rId6"/>
    <p:sldLayoutId id="2147485687" r:id="rId7"/>
    <p:sldLayoutId id="2147485688" r:id="rId8"/>
    <p:sldLayoutId id="2147485689" r:id="rId9"/>
    <p:sldLayoutId id="2147485690" r:id="rId10"/>
    <p:sldLayoutId id="2147485691" r:id="rId11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Verdana"/>
          <a:ea typeface="ヒラギノ角ゴ Pro W3" charset="-128"/>
          <a:cs typeface="Verdana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  <a:cs typeface="Verdana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  <a:cs typeface="Verdana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  <a:cs typeface="Verdana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  <a:cs typeface="Verdana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" y="152400"/>
            <a:ext cx="81645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400" y="1477963"/>
            <a:ext cx="8177213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050" y="6527800"/>
            <a:ext cx="2895600" cy="2460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898989"/>
                </a:solidFill>
                <a:latin typeface="Verdana" charset="0"/>
                <a:ea typeface="ヒラギノ角ゴ Pro W3" charset="0"/>
                <a:cs typeface="Verdana" charset="0"/>
              </a:defRPr>
            </a:lvl1pPr>
          </a:lstStyle>
          <a:p>
            <a:pPr>
              <a:defRPr/>
            </a:pPr>
            <a:r>
              <a:rPr lang="es-ES_tradnl"/>
              <a:t>Gobierno de Chile | Ministerio del Interior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83313" y="6527800"/>
            <a:ext cx="2133600" cy="1936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98989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8885E161-C53C-415A-89DE-DB1999C08CD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8413750" y="-6350"/>
            <a:ext cx="284163" cy="866775"/>
          </a:xfrm>
          <a:prstGeom prst="rect">
            <a:avLst/>
          </a:prstGeom>
          <a:solidFill>
            <a:srgbClr val="006CB7"/>
          </a:solidFill>
          <a:ln>
            <a:noFill/>
          </a:ln>
          <a:effectLst>
            <a:outerShdw blurRad="254000" dist="38100" dir="2700000" algn="br" rotWithShape="0">
              <a:srgbClr val="808080">
                <a:alpha val="2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endParaRPr lang="es-ES">
              <a:solidFill>
                <a:srgbClr val="FFFFFF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8697913" y="0"/>
            <a:ext cx="347662" cy="860425"/>
          </a:xfrm>
          <a:prstGeom prst="rect">
            <a:avLst/>
          </a:prstGeom>
          <a:solidFill>
            <a:srgbClr val="EF4144"/>
          </a:solidFill>
          <a:ln>
            <a:noFill/>
          </a:ln>
          <a:effectLst>
            <a:outerShdw blurRad="254000" dist="38100" dir="2700000" rotWithShape="0">
              <a:srgbClr val="808080">
                <a:alpha val="2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endParaRPr lang="es-ES">
              <a:solidFill>
                <a:srgbClr val="FFFFFF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8413750" y="6400800"/>
            <a:ext cx="284163" cy="457200"/>
          </a:xfrm>
          <a:prstGeom prst="rect">
            <a:avLst/>
          </a:prstGeom>
          <a:solidFill>
            <a:srgbClr val="006CB7"/>
          </a:solidFill>
          <a:ln>
            <a:noFill/>
          </a:ln>
          <a:effectLst>
            <a:outerShdw blurRad="254000" dist="38100" dir="12899965" algn="br" rotWithShape="0">
              <a:srgbClr val="808080">
                <a:alpha val="2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endParaRPr lang="es-ES">
              <a:solidFill>
                <a:srgbClr val="FFFFFF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8697913" y="6400800"/>
            <a:ext cx="347662" cy="457200"/>
          </a:xfrm>
          <a:prstGeom prst="rect">
            <a:avLst/>
          </a:prstGeom>
          <a:solidFill>
            <a:srgbClr val="EF4144"/>
          </a:solidFill>
          <a:ln>
            <a:noFill/>
          </a:ln>
          <a:effectLst>
            <a:outerShdw blurRad="254000" dist="38100" dir="12899965" rotWithShape="0">
              <a:srgbClr val="808080">
                <a:alpha val="2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endParaRPr lang="es-ES">
              <a:solidFill>
                <a:srgbClr val="FFFFFF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92" r:id="rId1"/>
    <p:sldLayoutId id="2147485693" r:id="rId2"/>
    <p:sldLayoutId id="2147485694" r:id="rId3"/>
    <p:sldLayoutId id="2147485695" r:id="rId4"/>
    <p:sldLayoutId id="2147485696" r:id="rId5"/>
    <p:sldLayoutId id="2147485697" r:id="rId6"/>
    <p:sldLayoutId id="2147485698" r:id="rId7"/>
    <p:sldLayoutId id="2147485699" r:id="rId8"/>
    <p:sldLayoutId id="2147485700" r:id="rId9"/>
    <p:sldLayoutId id="2147485701" r:id="rId10"/>
    <p:sldLayoutId id="2147485702" r:id="rId11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 kern="1200">
          <a:solidFill>
            <a:srgbClr val="006CB7"/>
          </a:solidFill>
          <a:latin typeface="Verdana"/>
          <a:ea typeface="ヒラギノ角ゴ Pro W3" charset="-128"/>
          <a:cs typeface="Verdana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  <a:cs typeface="Verdana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  <a:cs typeface="Verdana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  <a:cs typeface="Verdana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  <a:cs typeface="Verdana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rgbClr val="595959"/>
          </a:solidFill>
          <a:latin typeface="+mn-lt"/>
          <a:ea typeface="ヒラギノ角ゴ Pro W3" charset="-128"/>
          <a:cs typeface="ヒラギノ角ゴ Pro W3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rgbClr val="595959"/>
          </a:solidFill>
          <a:latin typeface="+mn-lt"/>
          <a:ea typeface="ヒラギノ角ゴ Pro W3" charset="-128"/>
          <a:cs typeface="ヒラギノ角ゴ Pro W3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595959"/>
          </a:solidFill>
          <a:latin typeface="+mn-lt"/>
          <a:ea typeface="ヒラギノ角ゴ Pro W3" charset="-128"/>
          <a:cs typeface="ヒラギノ角ゴ Pro W3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400" kern="1200">
          <a:solidFill>
            <a:srgbClr val="595959"/>
          </a:solidFill>
          <a:latin typeface="+mn-lt"/>
          <a:ea typeface="ヒラギノ角ゴ Pro W3" charset="-128"/>
          <a:cs typeface="ヒラギノ角ゴ Pro W3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400" kern="1200">
          <a:solidFill>
            <a:srgbClr val="595959"/>
          </a:solidFill>
          <a:latin typeface="+mn-lt"/>
          <a:ea typeface="ヒラギノ角ゴ Pro W3" charset="-128"/>
          <a:cs typeface="ヒラギノ角ゴ Pro W3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1 CuadroTexto"/>
          <p:cNvSpPr txBox="1">
            <a:spLocks noChangeArrowheads="1"/>
          </p:cNvSpPr>
          <p:nvPr/>
        </p:nvSpPr>
        <p:spPr bwMode="auto">
          <a:xfrm>
            <a:off x="1617663" y="3357563"/>
            <a:ext cx="1150937" cy="646112"/>
          </a:xfrm>
          <a:prstGeom prst="rect">
            <a:avLst/>
          </a:prstGeom>
          <a:solidFill>
            <a:srgbClr val="EF41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/>
            <a:r>
              <a:rPr lang="es-CL" sz="1200" b="1">
                <a:latin typeface="Verdana" pitchFamily="34" charset="0"/>
              </a:rPr>
              <a:t>Servicio</a:t>
            </a:r>
          </a:p>
          <a:p>
            <a:pPr eaLnBrk="1" hangingPunct="1"/>
            <a:r>
              <a:rPr lang="es-CL" sz="1200" b="1">
                <a:latin typeface="Verdana" pitchFamily="34" charset="0"/>
              </a:rPr>
              <a:t>Nacional</a:t>
            </a:r>
          </a:p>
          <a:p>
            <a:pPr eaLnBrk="1" hangingPunct="1"/>
            <a:r>
              <a:rPr lang="es-CL" sz="1200" b="1">
                <a:latin typeface="Verdana" pitchFamily="34" charset="0"/>
              </a:rPr>
              <a:t>de Turismo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251520" y="1556792"/>
            <a:ext cx="8712968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6CB7"/>
                </a:solidFill>
                <a:latin typeface="Verdana"/>
                <a:ea typeface="ヒラギノ角ゴ Pro W3" charset="-128"/>
                <a:cs typeface="Verdana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  <a:cs typeface="Verdana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  <a:cs typeface="Verdana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  <a:cs typeface="Verdana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  <a:cs typeface="Verdana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9pPr>
          </a:lstStyle>
          <a:p>
            <a:pPr algn="ctr">
              <a:defRPr/>
            </a:pPr>
            <a:r>
              <a:rPr lang="es-CL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ヒラギノ角ゴ Pro W3"/>
                <a:cs typeface="ヒラギノ角ゴ Pro W3"/>
              </a:rPr>
              <a:t>PLANIFICACIÓN INTEGRADA: </a:t>
            </a:r>
          </a:p>
          <a:p>
            <a:pPr algn="ctr">
              <a:defRPr/>
            </a:pPr>
            <a:r>
              <a:rPr lang="es-CL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ヒラギノ角ゴ Pro W3"/>
                <a:cs typeface="ヒラギノ角ゴ Pro W3"/>
              </a:rPr>
              <a:t>ZOIT Á</a:t>
            </a:r>
            <a:r>
              <a:rPr lang="es-ES_tradnl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ヒラギノ角ゴ Pro W3"/>
                <a:cs typeface="ヒラギノ角ゴ Pro W3"/>
              </a:rPr>
              <a:t>REA DE SAN PEDRO DE ATACAMA – CUENCA GEOTÉRMICA EL TATIO</a:t>
            </a:r>
          </a:p>
          <a:p>
            <a:pPr algn="ctr">
              <a:defRPr/>
            </a:pPr>
            <a:endParaRPr lang="es-MX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ヒラギノ角ゴ Pro W3"/>
              <a:cs typeface="ヒラギノ角ゴ Pro W3"/>
              <a:sym typeface="Verdana Bold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 bwMode="auto">
          <a:xfrm>
            <a:off x="4549775" y="4941888"/>
            <a:ext cx="4594225" cy="172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ヒラギノ角ゴ Pro W3" charset="-128"/>
                <a:cs typeface="ヒラギノ角ゴ Pro W3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kern="1200">
                <a:solidFill>
                  <a:srgbClr val="595959"/>
                </a:solidFill>
                <a:latin typeface="+mn-lt"/>
                <a:ea typeface="ヒラギノ角ゴ Pro W3" charset="-128"/>
                <a:cs typeface="ヒラギノ角ゴ Pro W3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ヒラギノ角ゴ Pro W3" charset="-128"/>
                <a:cs typeface="ヒラギノ角ゴ Pro W3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rgbClr val="595959"/>
                </a:solidFill>
                <a:latin typeface="+mn-lt"/>
                <a:ea typeface="ヒラギノ角ゴ Pro W3" charset="-128"/>
                <a:cs typeface="ヒラギノ角ゴ Pro W3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rgbClr val="595959"/>
                </a:solidFill>
                <a:latin typeface="+mn-lt"/>
                <a:ea typeface="ヒラギノ角ゴ Pro W3" charset="-128"/>
                <a:cs typeface="ヒラギノ角ゴ Pro W3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None/>
              <a:defRPr/>
            </a:pPr>
            <a:r>
              <a:rPr lang="es-ES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ヒラギノ角ゴ Pro W3"/>
                <a:cs typeface="ヒラギノ角ゴ Pro W3"/>
              </a:rPr>
              <a:t>Dirección </a:t>
            </a:r>
            <a:r>
              <a:rPr lang="es-ES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ヒラギノ角ゴ Pro W3"/>
                <a:cs typeface="ヒラギノ角ゴ Pro W3"/>
              </a:rPr>
              <a:t>Regional </a:t>
            </a:r>
            <a:r>
              <a:rPr lang="es-ES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ヒラギノ角ゴ Pro W3"/>
                <a:cs typeface="ヒラギノ角ゴ Pro W3"/>
              </a:rPr>
              <a:t>SERNATUR </a:t>
            </a:r>
          </a:p>
          <a:p>
            <a:pPr algn="ctr">
              <a:spcBef>
                <a:spcPts val="0"/>
              </a:spcBef>
              <a:buNone/>
              <a:defRPr/>
            </a:pPr>
            <a:r>
              <a:rPr lang="es-ES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ヒラギノ角ゴ Pro W3"/>
                <a:cs typeface="ヒラギノ角ゴ Pro W3"/>
              </a:rPr>
              <a:t>Región </a:t>
            </a:r>
            <a:r>
              <a:rPr lang="es-ES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ヒラギノ角ゴ Pro W3"/>
                <a:cs typeface="ヒラギノ角ゴ Pro W3"/>
              </a:rPr>
              <a:t>de </a:t>
            </a:r>
            <a:r>
              <a:rPr lang="es-ES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ヒラギノ角ゴ Pro W3"/>
                <a:cs typeface="ヒラギノ角ゴ Pro W3"/>
              </a:rPr>
              <a:t>Antofagasta</a:t>
            </a:r>
          </a:p>
          <a:p>
            <a:pPr algn="ctr">
              <a:spcBef>
                <a:spcPts val="0"/>
              </a:spcBef>
              <a:buNone/>
              <a:defRPr/>
            </a:pPr>
            <a:endParaRPr lang="es-ES_tradnl" sz="1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ヒラギノ角ゴ Pro W3"/>
              <a:cs typeface="ヒラギノ角ゴ Pro W3"/>
              <a:sym typeface="Verdana" pitchFamily="34" charset="0"/>
            </a:endParaRPr>
          </a:p>
          <a:p>
            <a:pPr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_tradnl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ヒラギノ角ゴ Pro W3"/>
                <a:cs typeface="ヒラギノ角ゴ Pro W3"/>
                <a:sym typeface="Verdana" pitchFamily="34" charset="0"/>
              </a:rPr>
              <a:t>Diciembre de 2013</a:t>
            </a:r>
            <a:endParaRPr lang="es-ES_tradnl" sz="1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ヒラギノ角ゴ Pro W3"/>
              <a:cs typeface="ヒラギノ角ゴ Pro W3"/>
              <a:sym typeface="Verdana" pitchFamily="34" charset="0"/>
            </a:endParaRPr>
          </a:p>
          <a:p>
            <a:pPr algn="ctr">
              <a:spcBef>
                <a:spcPts val="0"/>
              </a:spcBef>
              <a:buFont typeface="Arial" pitchFamily="34" charset="0"/>
              <a:buNone/>
              <a:defRPr/>
            </a:pPr>
            <a:endParaRPr lang="es-ES_tradnl" sz="1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ヒラギノ角ゴ Pro W3"/>
              <a:cs typeface="ヒラギノ角ゴ Pro W3"/>
              <a:sym typeface="Verdana" pitchFamily="34" charset="0"/>
            </a:endParaRPr>
          </a:p>
          <a:p>
            <a:pPr algn="ctr">
              <a:spcBef>
                <a:spcPts val="0"/>
              </a:spcBef>
              <a:buFont typeface="Arial" pitchFamily="34" charset="0"/>
              <a:buNone/>
              <a:defRPr/>
            </a:pPr>
            <a:endParaRPr lang="en-US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ヒラギノ角ゴ Pro W3"/>
              <a:cs typeface="ヒラギノ角ゴ Pro W3"/>
            </a:endParaRPr>
          </a:p>
          <a:p>
            <a:pPr algn="ctr">
              <a:spcBef>
                <a:spcPts val="0"/>
              </a:spcBef>
              <a:buFont typeface="Arial" pitchFamily="34" charset="0"/>
              <a:buNone/>
              <a:defRPr/>
            </a:pPr>
            <a:endParaRPr lang="en-US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ヒラギノ角ゴ Pro W3"/>
              <a:cs typeface="ヒラギノ角ゴ Pro W3"/>
            </a:endParaRPr>
          </a:p>
          <a:p>
            <a:pPr algn="ctr">
              <a:spcBef>
                <a:spcPts val="0"/>
              </a:spcBef>
              <a:buFont typeface="Arial" pitchFamily="34" charset="0"/>
              <a:buNone/>
              <a:defRPr/>
            </a:pPr>
            <a:endParaRPr lang="en-US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40476772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>
            <a:spLocks noGrp="1"/>
          </p:cNvSpPr>
          <p:nvPr>
            <p:ph type="title" idx="4294967295"/>
          </p:nvPr>
        </p:nvSpPr>
        <p:spPr>
          <a:xfrm>
            <a:off x="429905" y="123478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s-ES" sz="3600" b="1" i="1" dirty="0" smtClean="0">
                <a:solidFill>
                  <a:srgbClr val="005FA1"/>
                </a:solidFill>
                <a:latin typeface="Palatino Linotype" panose="02040502050505030304" pitchFamily="18" charset="0"/>
                <a:cs typeface="Shonar Bangla" panose="020B0502040204020203" pitchFamily="34" charset="0"/>
              </a:rPr>
              <a:t>Zonas de Interés Turístico</a:t>
            </a:r>
            <a:endParaRPr lang="es-CL" sz="3600" b="1" i="1" dirty="0" smtClean="0">
              <a:solidFill>
                <a:srgbClr val="005FA1"/>
              </a:solidFill>
              <a:latin typeface="Palatino Linotype" panose="02040502050505030304" pitchFamily="18" charset="0"/>
              <a:cs typeface="Shonar Bangla" panose="020B0502040204020203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467544" y="2067694"/>
            <a:ext cx="82089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CL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cs typeface="Arial" pitchFamily="34" charset="0"/>
              </a:rPr>
              <a:t>Permite realizar desarrollo turístico-territorial de largo plazo.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CL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cs typeface="Arial" pitchFamily="34" charset="0"/>
              </a:rPr>
              <a:t>Permite una mejor coordinación entre los actores </a:t>
            </a:r>
            <a:r>
              <a:rPr lang="es-CL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cs typeface="Arial" pitchFamily="34" charset="0"/>
              </a:rPr>
              <a:t>relevantes (ciudadanía</a:t>
            </a:r>
            <a:r>
              <a:rPr lang="es-CL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cs typeface="Arial" pitchFamily="34" charset="0"/>
              </a:rPr>
              <a:t>, los municipios, el sector productivo y los servicios </a:t>
            </a:r>
            <a:r>
              <a:rPr lang="es-CL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cs typeface="Arial" pitchFamily="34" charset="0"/>
              </a:rPr>
              <a:t>públicos).</a:t>
            </a:r>
            <a:endParaRPr lang="es-CL" i="1" dirty="0">
              <a:solidFill>
                <a:schemeClr val="tx1">
                  <a:lumMod val="65000"/>
                  <a:lumOff val="35000"/>
                </a:schemeClr>
              </a:solidFill>
              <a:latin typeface="Palatino Linotype" panose="02040502050505030304" pitchFamily="18" charset="0"/>
              <a:cs typeface="Arial" pitchFamily="34" charset="0"/>
            </a:endParaRP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CL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cs typeface="Arial" pitchFamily="34" charset="0"/>
              </a:rPr>
              <a:t>Facilita el desarrollo y promoción de estrategias turísticas.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CL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cs typeface="Arial" pitchFamily="34" charset="0"/>
              </a:rPr>
              <a:t>Permite cofinanciamiento público privado de la zona.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67544" y="1275606"/>
            <a:ext cx="8208912" cy="715089"/>
          </a:xfrm>
          <a:prstGeom prst="roundRect">
            <a:avLst/>
          </a:prstGeom>
          <a:ln>
            <a:solidFill>
              <a:srgbClr val="005F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i="1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defRPr>
            </a:lvl1pPr>
          </a:lstStyle>
          <a:p>
            <a:r>
              <a:rPr lang="es-CL" dirty="0"/>
              <a:t>Instrumento de gestión territorial que promueve y facilita el desarrollo integral de las zonas turísticas</a:t>
            </a:r>
          </a:p>
        </p:txBody>
      </p:sp>
    </p:spTree>
    <p:extLst>
      <p:ext uri="{BB962C8B-B14F-4D97-AF65-F5344CB8AC3E}">
        <p14:creationId xmlns:p14="http://schemas.microsoft.com/office/powerpoint/2010/main" val="4086764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4500563" y="0"/>
            <a:ext cx="4643437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L"/>
          </a:p>
        </p:txBody>
      </p:sp>
      <p:pic>
        <p:nvPicPr>
          <p:cNvPr id="44035" name="Picture 7" descr="D:\Mis documentos\FRANCISCO ALLARD\22 ZOIT\ZOIT_CEI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3" r="4440" b="16502"/>
          <a:stretch>
            <a:fillRect/>
          </a:stretch>
        </p:blipFill>
        <p:spPr bwMode="auto">
          <a:xfrm>
            <a:off x="4648200" y="152400"/>
            <a:ext cx="4495800" cy="637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26 Rectángulo"/>
          <p:cNvSpPr/>
          <p:nvPr/>
        </p:nvSpPr>
        <p:spPr>
          <a:xfrm>
            <a:off x="574675" y="692696"/>
            <a:ext cx="4038600" cy="4608512"/>
          </a:xfrm>
          <a:prstGeom prst="rect">
            <a:avLst/>
          </a:prstGeom>
          <a:noFill/>
          <a:ln w="25400" cap="flat">
            <a:noFill/>
          </a:ln>
          <a:effectLst>
            <a:softEdge rad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just">
              <a:defRPr/>
            </a:pPr>
            <a:r>
              <a:rPr lang="es-ES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cs typeface="Arial" pitchFamily="34" charset="0"/>
              </a:rPr>
              <a:t>Artículo 11º del Decreto Ley Nº 1.224, de 1975:</a:t>
            </a:r>
          </a:p>
          <a:p>
            <a:pPr algn="just">
              <a:defRPr/>
            </a:pPr>
            <a:endParaRPr lang="es-CL" sz="1400" i="1" dirty="0">
              <a:solidFill>
                <a:schemeClr val="tx1">
                  <a:lumMod val="65000"/>
                  <a:lumOff val="35000"/>
                </a:schemeClr>
              </a:solidFill>
              <a:latin typeface="Palatino Linotype" panose="02040502050505030304" pitchFamily="18" charset="0"/>
              <a:cs typeface="Arial" pitchFamily="34" charset="0"/>
            </a:endParaRPr>
          </a:p>
          <a:p>
            <a:pPr algn="just">
              <a:defRPr/>
            </a:pPr>
            <a:r>
              <a:rPr lang="es-ES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cs typeface="Arial" pitchFamily="34" charset="0"/>
              </a:rPr>
              <a:t>“Las áreas del territorio que tengan condiciones especiales para la atracción del </a:t>
            </a:r>
            <a:r>
              <a:rPr lang="es-CL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cs typeface="Arial" pitchFamily="34" charset="0"/>
              </a:rPr>
              <a:t>turismo, podrán ser declaradas </a:t>
            </a:r>
            <a:r>
              <a:rPr lang="es-CL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cs typeface="Arial" pitchFamily="34" charset="0"/>
              </a:rPr>
              <a:t>Zonas o Centros de Interés Turístico Nacional</a:t>
            </a:r>
            <a:r>
              <a:rPr lang="es-CL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cs typeface="Arial" pitchFamily="34" charset="0"/>
              </a:rPr>
              <a:t>.</a:t>
            </a:r>
          </a:p>
          <a:p>
            <a:pPr algn="just"/>
            <a:r>
              <a:rPr lang="es-ES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cs typeface="Arial" pitchFamily="34" charset="0"/>
              </a:rPr>
              <a:t>…todas las actividades que se desarrollen en dichas áreas y que incidan en la conservación, urbanización, servicios e instalaciones necesarias para su aprovechamiento turístico, deberán ajustarse al </a:t>
            </a:r>
            <a:r>
              <a:rPr lang="es-ES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cs typeface="Arial" pitchFamily="34" charset="0"/>
              </a:rPr>
              <a:t>Plan de Ordenamiento</a:t>
            </a:r>
            <a:r>
              <a:rPr lang="es-ES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cs typeface="Arial" pitchFamily="34" charset="0"/>
              </a:rPr>
              <a:t> </a:t>
            </a:r>
            <a:r>
              <a:rPr lang="es-ES" sz="14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cs typeface="Arial" pitchFamily="34" charset="0"/>
              </a:rPr>
              <a:t>correspondiente…</a:t>
            </a:r>
          </a:p>
          <a:p>
            <a:pPr algn="just"/>
            <a:endParaRPr lang="es-ES" sz="1400" i="1" dirty="0">
              <a:solidFill>
                <a:schemeClr val="tx1">
                  <a:lumMod val="65000"/>
                  <a:lumOff val="35000"/>
                </a:schemeClr>
              </a:solidFill>
              <a:latin typeface="Palatino Linotype" panose="02040502050505030304" pitchFamily="18" charset="0"/>
              <a:cs typeface="Arial" pitchFamily="34" charset="0"/>
            </a:endParaRPr>
          </a:p>
          <a:p>
            <a:pPr algn="just">
              <a:defRPr/>
            </a:pPr>
            <a:r>
              <a:rPr lang="es-CL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cs typeface="Arial" pitchFamily="34" charset="0"/>
              </a:rPr>
              <a:t>Ley 20.423/2010</a:t>
            </a:r>
            <a:r>
              <a:rPr lang="es-CL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cs typeface="Arial" pitchFamily="34" charset="0"/>
              </a:rPr>
              <a:t>. Elimina el Plan de Ordenamiento , como instrumento de gestión para las ZOIT  y lo reemplaza por un “Plan de Acción” desarrollado a través de un proceso de Planificación integrada el cual debería esbozar sus principales lineamientos y propuestas de </a:t>
            </a:r>
            <a:r>
              <a:rPr lang="es-CL" sz="14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cs typeface="Arial" pitchFamily="34" charset="0"/>
              </a:rPr>
              <a:t>ZOIT</a:t>
            </a:r>
            <a:r>
              <a:rPr lang="es-CL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cs typeface="Arial" pitchFamily="34" charset="0"/>
              </a:rPr>
              <a:t>.</a:t>
            </a:r>
          </a:p>
        </p:txBody>
      </p:sp>
      <p:sp>
        <p:nvSpPr>
          <p:cNvPr id="2" name="1 Elipse"/>
          <p:cNvSpPr/>
          <p:nvPr/>
        </p:nvSpPr>
        <p:spPr>
          <a:xfrm>
            <a:off x="5940152" y="2060848"/>
            <a:ext cx="792089" cy="720080"/>
          </a:xfrm>
          <a:prstGeom prst="ellipse">
            <a:avLst/>
          </a:prstGeom>
          <a:noFill/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1 Título"/>
          <p:cNvSpPr>
            <a:spLocks noGrp="1"/>
          </p:cNvSpPr>
          <p:nvPr>
            <p:ph type="title" idx="4294967295"/>
          </p:nvPr>
        </p:nvSpPr>
        <p:spPr>
          <a:xfrm>
            <a:off x="429905" y="123478"/>
            <a:ext cx="8229600" cy="857250"/>
          </a:xfrm>
        </p:spPr>
        <p:txBody>
          <a:bodyPr>
            <a:normAutofit/>
          </a:bodyPr>
          <a:lstStyle/>
          <a:p>
            <a:r>
              <a:rPr lang="es-ES" sz="3600" b="1" i="1" dirty="0">
                <a:solidFill>
                  <a:srgbClr val="005FA1"/>
                </a:solidFill>
                <a:latin typeface="Palatino Linotype" panose="02040502050505030304" pitchFamily="18" charset="0"/>
                <a:cs typeface="Shonar Bangla" panose="020B0502040204020203" pitchFamily="34" charset="0"/>
              </a:rPr>
              <a:t>ZOIT contexto</a:t>
            </a:r>
            <a:endParaRPr lang="es-CL" sz="3600" b="1" i="1" dirty="0">
              <a:solidFill>
                <a:srgbClr val="005FA1"/>
              </a:solidFill>
              <a:latin typeface="Palatino Linotype" panose="02040502050505030304" pitchFamily="18" charset="0"/>
              <a:cs typeface="Shonar Bangla" panose="020B0502040204020203" pitchFamily="34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539552" y="4684448"/>
            <a:ext cx="4032921" cy="2056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just">
              <a:buFont typeface="Arial" pitchFamily="34" charset="0"/>
              <a:buNone/>
              <a:defRPr/>
            </a:pPr>
            <a:endParaRPr lang="es-ES_tradnl" sz="1400" i="1" dirty="0">
              <a:solidFill>
                <a:schemeClr val="tx1">
                  <a:lumMod val="65000"/>
                  <a:lumOff val="35000"/>
                </a:schemeClr>
              </a:solidFill>
              <a:latin typeface="Palatino Linotype" panose="02040502050505030304" pitchFamily="18" charset="0"/>
              <a:ea typeface="ヒラギノ角ゴ Pro W3" charset="-128"/>
              <a:cs typeface="Arial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399853" y="4754646"/>
            <a:ext cx="6422428" cy="1770698"/>
          </a:xfrm>
          <a:prstGeom prst="roundRect">
            <a:avLst/>
          </a:prstGeom>
          <a:ln>
            <a:solidFill>
              <a:srgbClr val="005F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i="1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defRPr>
            </a:lvl1pPr>
          </a:lstStyle>
          <a:p>
            <a:pPr algn="just">
              <a:buFont typeface="Arial" pitchFamily="34" charset="0"/>
              <a:buNone/>
              <a:defRPr/>
            </a:pPr>
            <a:r>
              <a:rPr lang="es-ES_tradnl" sz="1400" dirty="0">
                <a:ea typeface="ヒラギノ角ゴ Pro W3" charset="-128"/>
                <a:cs typeface="Arial" pitchFamily="34" charset="0"/>
              </a:rPr>
              <a:t>Área de San Pedro de Atacama – Cuenca Geotérmica El Tatio</a:t>
            </a:r>
          </a:p>
          <a:p>
            <a:pPr algn="just">
              <a:buFont typeface="Arial" pitchFamily="34" charset="0"/>
              <a:buNone/>
              <a:defRPr/>
            </a:pPr>
            <a:r>
              <a:rPr lang="es-ES_tradnl" sz="1400" dirty="0">
                <a:ea typeface="ヒラギノ角ゴ Pro W3" charset="-128"/>
                <a:cs typeface="Arial" pitchFamily="34" charset="0"/>
              </a:rPr>
              <a:t>Resolución Exenta N°775 del 01 de agosto de 2002.</a:t>
            </a:r>
            <a:endParaRPr lang="es-CL" sz="1400" dirty="0">
              <a:ea typeface="ヒラギノ角ゴ Pro W3" charset="-128"/>
              <a:cs typeface="Arial" pitchFamily="34" charset="0"/>
            </a:endParaRPr>
          </a:p>
          <a:p>
            <a:pPr algn="just">
              <a:buFont typeface="Arial" pitchFamily="34" charset="0"/>
              <a:buNone/>
              <a:defRPr/>
            </a:pPr>
            <a:endParaRPr lang="es-ES" sz="1400" dirty="0">
              <a:ea typeface="ヒラギノ角ゴ Pro W3" charset="-128"/>
              <a:cs typeface="Arial" pitchFamily="34" charset="0"/>
            </a:endParaRPr>
          </a:p>
          <a:p>
            <a:pPr algn="just">
              <a:buClr>
                <a:schemeClr val="tx1"/>
              </a:buClr>
              <a:buFont typeface="Arial" pitchFamily="34" charset="0"/>
              <a:buNone/>
              <a:defRPr/>
            </a:pPr>
            <a:r>
              <a:rPr lang="es-ES_tradnl" sz="1400" dirty="0">
                <a:ea typeface="ヒラギノ角ゴ Pro W3" charset="-128"/>
                <a:cs typeface="Arial" pitchFamily="34" charset="0"/>
              </a:rPr>
              <a:t>Parte de la Comuna de San Pedro de Atacama, además de la cuenca geotérmica de los </a:t>
            </a:r>
            <a:r>
              <a:rPr lang="es-ES_tradnl" sz="1400" dirty="0" err="1">
                <a:ea typeface="ヒラギノ角ゴ Pro W3" charset="-128"/>
                <a:cs typeface="Arial" pitchFamily="34" charset="0"/>
              </a:rPr>
              <a:t>Geysers</a:t>
            </a:r>
            <a:r>
              <a:rPr lang="es-ES_tradnl" sz="1400" dirty="0">
                <a:ea typeface="ヒラギノ角ゴ Pro W3" charset="-128"/>
                <a:cs typeface="Arial" pitchFamily="34" charset="0"/>
              </a:rPr>
              <a:t> El Tatio de la Comuna de Calama</a:t>
            </a:r>
          </a:p>
          <a:p>
            <a:pPr algn="just">
              <a:buClr>
                <a:schemeClr val="tx1"/>
              </a:buClr>
              <a:buFont typeface="Arial" pitchFamily="34" charset="0"/>
              <a:buNone/>
              <a:defRPr/>
            </a:pPr>
            <a:endParaRPr lang="es-CL" sz="1400" dirty="0">
              <a:ea typeface="ヒラギノ角ゴ Pro W3" charset="-128"/>
              <a:cs typeface="Arial" pitchFamily="34" charset="0"/>
            </a:endParaRPr>
          </a:p>
          <a:p>
            <a:pPr algn="just">
              <a:buClr>
                <a:schemeClr val="tx1"/>
              </a:buClr>
              <a:buFont typeface="Arial" pitchFamily="34" charset="0"/>
              <a:buNone/>
              <a:defRPr/>
            </a:pPr>
            <a:r>
              <a:rPr lang="es-CL" sz="1400" dirty="0">
                <a:ea typeface="ヒラギノ角ゴ Pro W3" charset="-128"/>
                <a:cs typeface="Arial" pitchFamily="34" charset="0"/>
              </a:rPr>
              <a:t>Superficie ZOIT: 	1.242.906 Has</a:t>
            </a:r>
            <a:r>
              <a:rPr lang="es-ES" sz="1400" dirty="0">
                <a:ea typeface="ヒラギノ角ゴ Pro W3" charset="-128"/>
                <a:cs typeface="Arial" pitchFamily="34" charset="0"/>
              </a:rPr>
              <a:t> 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196085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" grpId="0" animBg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95536" y="1196752"/>
            <a:ext cx="7921377" cy="4946650"/>
          </a:xfrm>
          <a:prstGeom prst="rect">
            <a:avLst/>
          </a:prstGeom>
          <a:noFill/>
          <a:ln w="25400" cap="flat">
            <a:noFill/>
          </a:ln>
          <a:effectLst>
            <a:softEdge rad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es-CL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PROCESO DE ACTUALIZACIÓN</a:t>
            </a:r>
          </a:p>
          <a:p>
            <a:pPr algn="just"/>
            <a:r>
              <a:rPr lang="es-CL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13 </a:t>
            </a:r>
            <a:r>
              <a:rPr lang="es-CL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mayo </a:t>
            </a:r>
            <a:r>
              <a:rPr lang="es-CL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2013, </a:t>
            </a:r>
          </a:p>
          <a:p>
            <a:r>
              <a:rPr lang="es-CL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Comienza</a:t>
            </a:r>
            <a:r>
              <a:rPr lang="es-CL" sz="1600" dirty="0">
                <a:solidFill>
                  <a:schemeClr val="tx1">
                    <a:lumMod val="65000"/>
                    <a:lumOff val="35000"/>
                  </a:schemeClr>
                </a:solidFill>
                <a:cs typeface="ヒラギノ角ゴ Pro W3" charset="-128"/>
              </a:rPr>
              <a:t> el procedimiento de caducidad de las </a:t>
            </a:r>
          </a:p>
          <a:p>
            <a:r>
              <a:rPr lang="es-CL" sz="1600" dirty="0">
                <a:solidFill>
                  <a:schemeClr val="tx1">
                    <a:lumMod val="65000"/>
                    <a:lumOff val="35000"/>
                  </a:schemeClr>
                </a:solidFill>
                <a:cs typeface="ヒラギノ角ゴ Pro W3" charset="-128"/>
              </a:rPr>
              <a:t>ZOIT declaradas bajo el </a:t>
            </a:r>
            <a:r>
              <a:rPr lang="es-CL" sz="1600" dirty="0">
                <a:solidFill>
                  <a:schemeClr val="tx1">
                    <a:lumMod val="65000"/>
                    <a:lumOff val="35000"/>
                  </a:schemeClr>
                </a:solidFill>
                <a:ea typeface="ヒラギノ角ゴ Pro W3" charset="-128"/>
              </a:rPr>
              <a:t>Decreto Ley </a:t>
            </a:r>
            <a:r>
              <a:rPr lang="es-CL" sz="16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ヒラギノ角ゴ Pro W3" charset="-128"/>
              </a:rPr>
              <a:t>N°1.224</a:t>
            </a:r>
            <a:r>
              <a:rPr lang="es-CL" sz="1600" dirty="0">
                <a:solidFill>
                  <a:schemeClr val="tx1">
                    <a:lumMod val="65000"/>
                    <a:lumOff val="35000"/>
                  </a:schemeClr>
                </a:solidFill>
                <a:ea typeface="ヒラギノ角ゴ Pro W3" charset="-128"/>
              </a:rPr>
              <a:t>, de 1975</a:t>
            </a:r>
            <a:r>
              <a:rPr lang="es-CL" sz="16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ヒラギノ角ゴ Pro W3" charset="-128"/>
              </a:rPr>
              <a:t>.</a:t>
            </a:r>
          </a:p>
          <a:p>
            <a:endParaRPr lang="es-CL" sz="1600" dirty="0">
              <a:solidFill>
                <a:schemeClr val="tx1">
                  <a:lumMod val="65000"/>
                  <a:lumOff val="35000"/>
                </a:schemeClr>
              </a:solidFill>
              <a:ea typeface="ヒラギノ角ゴ Pro W3" charset="-128"/>
            </a:endParaRPr>
          </a:p>
          <a:p>
            <a:r>
              <a:rPr lang="es-CL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 </a:t>
            </a:r>
            <a:r>
              <a:rPr lang="es-CL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presentaron seis </a:t>
            </a:r>
            <a:r>
              <a:rPr lang="es-CL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solicitudes </a:t>
            </a:r>
            <a:r>
              <a:rPr lang="es-CL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</a:t>
            </a:r>
            <a:r>
              <a:rPr lang="es-CL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actualización:</a:t>
            </a:r>
            <a:endParaRPr lang="es-CL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1450" indent="-171450" algn="just">
              <a:buFont typeface="Arial" pitchFamily="34" charset="0"/>
              <a:buChar char="•"/>
            </a:pPr>
            <a:r>
              <a:rPr lang="es-CL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ヒラギノ角ゴ Pro W3" charset="-128"/>
              </a:rPr>
              <a:t>Valle </a:t>
            </a:r>
            <a:r>
              <a:rPr lang="es-CL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ヒラギノ角ゴ Pro W3" charset="-128"/>
              </a:rPr>
              <a:t>de Elqui 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es-CL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ヒラギノ角ゴ Pro W3" charset="-128"/>
              </a:rPr>
              <a:t>Casco Histórico de </a:t>
            </a:r>
            <a:r>
              <a:rPr lang="es-CL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ヒラギノ角ゴ Pro W3" charset="-128"/>
              </a:rPr>
              <a:t>Valparaíso</a:t>
            </a:r>
            <a:endParaRPr lang="es-CL" sz="1600" b="1" dirty="0">
              <a:solidFill>
                <a:schemeClr val="tx1">
                  <a:lumMod val="65000"/>
                  <a:lumOff val="35000"/>
                </a:schemeClr>
              </a:solidFill>
              <a:cs typeface="ヒラギノ角ゴ Pro W3" charset="-128"/>
            </a:endParaRPr>
          </a:p>
          <a:p>
            <a:pPr marL="171450" indent="-171450" algn="just">
              <a:buFont typeface="Arial" pitchFamily="34" charset="0"/>
              <a:buChar char="•"/>
            </a:pPr>
            <a:r>
              <a:rPr lang="es-CL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ヒラギノ角ゴ Pro W3" charset="-128"/>
              </a:rPr>
              <a:t>Isla Robinson Crusoe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es-CL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ヒラギノ角ゴ Pro W3" charset="-128"/>
              </a:rPr>
              <a:t>Lago </a:t>
            </a:r>
            <a:r>
              <a:rPr lang="es-CL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cs typeface="ヒラギノ角ゴ Pro W3" charset="-128"/>
              </a:rPr>
              <a:t>Ranco-Futrono</a:t>
            </a:r>
            <a:r>
              <a:rPr lang="es-CL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ヒラギノ角ゴ Pro W3" charset="-128"/>
              </a:rPr>
              <a:t> 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es-CL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cs typeface="ヒラギノ角ゴ Pro W3" charset="-128"/>
              </a:rPr>
              <a:t>Panguipulli</a:t>
            </a:r>
            <a:endParaRPr lang="es-CL" sz="1600" b="1" dirty="0">
              <a:solidFill>
                <a:schemeClr val="tx1">
                  <a:lumMod val="65000"/>
                  <a:lumOff val="35000"/>
                </a:schemeClr>
              </a:solidFill>
              <a:cs typeface="ヒラギノ角ゴ Pro W3" charset="-128"/>
            </a:endParaRPr>
          </a:p>
          <a:p>
            <a:pPr marL="171450" indent="-171450" algn="just">
              <a:buFont typeface="Arial" pitchFamily="34" charset="0"/>
              <a:buChar char="•"/>
            </a:pPr>
            <a:r>
              <a:rPr lang="es-CL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ヒラギノ角ゴ Pro W3" charset="-128"/>
              </a:rPr>
              <a:t>Cuencas ríos </a:t>
            </a:r>
            <a:r>
              <a:rPr lang="es-CL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cs typeface="ヒラギノ角ゴ Pro W3" charset="-128"/>
              </a:rPr>
              <a:t>Puelo</a:t>
            </a:r>
            <a:r>
              <a:rPr lang="es-CL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ヒラギノ角ゴ Pro W3" charset="-128"/>
              </a:rPr>
              <a:t> </a:t>
            </a:r>
            <a:r>
              <a:rPr lang="es-CL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ヒラギノ角ゴ Pro W3" charset="-128"/>
              </a:rPr>
              <a:t>– </a:t>
            </a:r>
            <a:r>
              <a:rPr lang="es-CL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ヒラギノ角ゴ Pro W3" charset="-128"/>
              </a:rPr>
              <a:t>Cochamó</a:t>
            </a:r>
            <a:endParaRPr lang="es-CL" sz="1600" b="1" dirty="0" smtClean="0">
              <a:solidFill>
                <a:schemeClr val="tx1">
                  <a:lumMod val="65000"/>
                  <a:lumOff val="35000"/>
                </a:schemeClr>
              </a:solidFill>
              <a:cs typeface="ヒラギノ角ゴ Pro W3" charset="-128"/>
            </a:endParaRPr>
          </a:p>
          <a:p>
            <a:endParaRPr lang="es-CL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s-CL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s-CL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Barrios </a:t>
            </a:r>
            <a:r>
              <a:rPr lang="es-CL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Interés Regional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CL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Isla </a:t>
            </a:r>
            <a:r>
              <a:rPr lang="es-CL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Pascua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CL" b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San Pedro de Atacama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CL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Puerto Williams</a:t>
            </a:r>
          </a:p>
          <a:p>
            <a:pPr algn="just"/>
            <a:endParaRPr lang="es-CL" sz="1600" b="1" dirty="0" smtClean="0">
              <a:solidFill>
                <a:srgbClr val="0070C0"/>
              </a:solidFill>
              <a:ea typeface="ヒラギノ角ゴ Pro W3" charset="-128"/>
            </a:endParaRPr>
          </a:p>
          <a:p>
            <a:pPr algn="just" eaLnBrk="0" hangingPunct="0"/>
            <a:endParaRPr lang="es-CL" sz="1600" dirty="0">
              <a:solidFill>
                <a:srgbClr val="0070C0"/>
              </a:solidFill>
              <a:latin typeface="+mj-lt"/>
              <a:ea typeface="ヒラギノ角ゴ Pro W3" charset="-128"/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021" y="1256104"/>
            <a:ext cx="2952328" cy="2952328"/>
          </a:xfrm>
          <a:prstGeom prst="rect">
            <a:avLst/>
          </a:prstGeom>
        </p:spPr>
      </p:pic>
      <p:sp>
        <p:nvSpPr>
          <p:cNvPr id="7" name="1 Título"/>
          <p:cNvSpPr>
            <a:spLocks noGrp="1"/>
          </p:cNvSpPr>
          <p:nvPr>
            <p:ph type="title" idx="4294967295"/>
          </p:nvPr>
        </p:nvSpPr>
        <p:spPr>
          <a:xfrm>
            <a:off x="429905" y="123478"/>
            <a:ext cx="8229600" cy="857250"/>
          </a:xfrm>
        </p:spPr>
        <p:txBody>
          <a:bodyPr>
            <a:normAutofit/>
          </a:bodyPr>
          <a:lstStyle/>
          <a:p>
            <a:r>
              <a:rPr lang="es-ES" sz="3600" b="1" i="1" dirty="0">
                <a:solidFill>
                  <a:srgbClr val="005FA1"/>
                </a:solidFill>
                <a:latin typeface="Palatino Linotype" panose="02040502050505030304" pitchFamily="18" charset="0"/>
                <a:cs typeface="Shonar Bangla" panose="020B0502040204020203" pitchFamily="34" charset="0"/>
              </a:rPr>
              <a:t>ZOIT contexto</a:t>
            </a:r>
            <a:endParaRPr lang="es-CL" sz="3600" b="1" i="1" dirty="0">
              <a:solidFill>
                <a:srgbClr val="005FA1"/>
              </a:solidFill>
              <a:latin typeface="Palatino Linotype" panose="02040502050505030304" pitchFamily="18" charset="0"/>
              <a:cs typeface="Shonar Bangl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301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"/>
          <a:stretch>
            <a:fillRect/>
          </a:stretch>
        </p:blipFill>
        <p:spPr bwMode="auto">
          <a:xfrm>
            <a:off x="900113" y="936625"/>
            <a:ext cx="7270750" cy="5907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1 Título"/>
          <p:cNvSpPr>
            <a:spLocks noGrp="1"/>
          </p:cNvSpPr>
          <p:nvPr>
            <p:ph type="title" idx="4294967295"/>
          </p:nvPr>
        </p:nvSpPr>
        <p:spPr>
          <a:xfrm>
            <a:off x="429905" y="123478"/>
            <a:ext cx="8229600" cy="857250"/>
          </a:xfrm>
        </p:spPr>
        <p:txBody>
          <a:bodyPr>
            <a:normAutofit/>
          </a:bodyPr>
          <a:lstStyle/>
          <a:p>
            <a:r>
              <a:rPr lang="es-ES" sz="3600" b="1" i="1" dirty="0">
                <a:solidFill>
                  <a:srgbClr val="005FA1"/>
                </a:solidFill>
                <a:latin typeface="Palatino Linotype" panose="02040502050505030304" pitchFamily="18" charset="0"/>
                <a:cs typeface="Shonar Bangla" panose="020B0502040204020203" pitchFamily="34" charset="0"/>
              </a:rPr>
              <a:t>ZOIT </a:t>
            </a:r>
            <a:r>
              <a:rPr lang="es-ES" sz="3600" b="1" i="1" dirty="0" smtClean="0">
                <a:solidFill>
                  <a:srgbClr val="005FA1"/>
                </a:solidFill>
                <a:latin typeface="Palatino Linotype" panose="02040502050505030304" pitchFamily="18" charset="0"/>
                <a:cs typeface="Shonar Bangla" panose="020B0502040204020203" pitchFamily="34" charset="0"/>
              </a:rPr>
              <a:t>Reglamento</a:t>
            </a:r>
            <a:endParaRPr lang="es-CL" sz="3600" b="1" i="1" dirty="0">
              <a:solidFill>
                <a:srgbClr val="005FA1"/>
              </a:solidFill>
              <a:latin typeface="Palatino Linotype" panose="02040502050505030304" pitchFamily="18" charset="0"/>
              <a:cs typeface="Shonar Bangl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88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85" y="995660"/>
            <a:ext cx="7629525" cy="583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1 Título"/>
          <p:cNvSpPr>
            <a:spLocks noGrp="1"/>
          </p:cNvSpPr>
          <p:nvPr>
            <p:ph type="title" idx="4294967295"/>
          </p:nvPr>
        </p:nvSpPr>
        <p:spPr>
          <a:xfrm>
            <a:off x="429905" y="123478"/>
            <a:ext cx="8229600" cy="857250"/>
          </a:xfrm>
        </p:spPr>
        <p:txBody>
          <a:bodyPr>
            <a:normAutofit/>
          </a:bodyPr>
          <a:lstStyle/>
          <a:p>
            <a:r>
              <a:rPr lang="es-ES" sz="3600" b="1" i="1" dirty="0">
                <a:solidFill>
                  <a:srgbClr val="005FA1"/>
                </a:solidFill>
                <a:latin typeface="Palatino Linotype" panose="02040502050505030304" pitchFamily="18" charset="0"/>
                <a:cs typeface="Shonar Bangla" panose="020B0502040204020203" pitchFamily="34" charset="0"/>
              </a:rPr>
              <a:t>ZOIT </a:t>
            </a:r>
            <a:r>
              <a:rPr lang="es-ES" sz="3600" b="1" i="1" dirty="0" smtClean="0">
                <a:solidFill>
                  <a:srgbClr val="005FA1"/>
                </a:solidFill>
                <a:latin typeface="Palatino Linotype" panose="02040502050505030304" pitchFamily="18" charset="0"/>
                <a:cs typeface="Shonar Bangla" panose="020B0502040204020203" pitchFamily="34" charset="0"/>
              </a:rPr>
              <a:t>Reglamento</a:t>
            </a:r>
            <a:endParaRPr lang="es-CL" sz="3600" b="1" i="1" dirty="0">
              <a:solidFill>
                <a:srgbClr val="005FA1"/>
              </a:solidFill>
              <a:latin typeface="Palatino Linotype" panose="02040502050505030304" pitchFamily="18" charset="0"/>
              <a:cs typeface="Shonar Bangl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5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874713"/>
            <a:ext cx="7129462" cy="5983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1 Título"/>
          <p:cNvSpPr>
            <a:spLocks noGrp="1"/>
          </p:cNvSpPr>
          <p:nvPr>
            <p:ph type="title" idx="4294967295"/>
          </p:nvPr>
        </p:nvSpPr>
        <p:spPr>
          <a:xfrm>
            <a:off x="429905" y="123478"/>
            <a:ext cx="8229600" cy="857250"/>
          </a:xfrm>
        </p:spPr>
        <p:txBody>
          <a:bodyPr>
            <a:normAutofit/>
          </a:bodyPr>
          <a:lstStyle/>
          <a:p>
            <a:r>
              <a:rPr lang="es-ES" sz="3600" b="1" i="1" dirty="0">
                <a:solidFill>
                  <a:srgbClr val="005FA1"/>
                </a:solidFill>
                <a:latin typeface="Palatino Linotype" panose="02040502050505030304" pitchFamily="18" charset="0"/>
                <a:cs typeface="Shonar Bangla" panose="020B0502040204020203" pitchFamily="34" charset="0"/>
              </a:rPr>
              <a:t>ZOIT </a:t>
            </a:r>
            <a:r>
              <a:rPr lang="es-ES" sz="3600" b="1" i="1" dirty="0" smtClean="0">
                <a:solidFill>
                  <a:srgbClr val="005FA1"/>
                </a:solidFill>
                <a:latin typeface="Palatino Linotype" panose="02040502050505030304" pitchFamily="18" charset="0"/>
                <a:cs typeface="Shonar Bangla" panose="020B0502040204020203" pitchFamily="34" charset="0"/>
              </a:rPr>
              <a:t>Reglamento</a:t>
            </a:r>
            <a:endParaRPr lang="es-CL" sz="3600" b="1" i="1" dirty="0">
              <a:solidFill>
                <a:srgbClr val="005FA1"/>
              </a:solidFill>
              <a:latin typeface="Palatino Linotype" panose="02040502050505030304" pitchFamily="18" charset="0"/>
              <a:cs typeface="Shonar Bangl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70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879475"/>
            <a:ext cx="6840537" cy="597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Forma libre"/>
          <p:cNvSpPr/>
          <p:nvPr/>
        </p:nvSpPr>
        <p:spPr>
          <a:xfrm>
            <a:off x="4062413" y="685800"/>
            <a:ext cx="876300" cy="423863"/>
          </a:xfrm>
          <a:custGeom>
            <a:avLst/>
            <a:gdLst>
              <a:gd name="connsiteX0" fmla="*/ 0 w 876300"/>
              <a:gd name="connsiteY0" fmla="*/ 138113 h 423863"/>
              <a:gd name="connsiteX1" fmla="*/ 61912 w 876300"/>
              <a:gd name="connsiteY1" fmla="*/ 209550 h 423863"/>
              <a:gd name="connsiteX2" fmla="*/ 447675 w 876300"/>
              <a:gd name="connsiteY2" fmla="*/ 423863 h 423863"/>
              <a:gd name="connsiteX3" fmla="*/ 876300 w 876300"/>
              <a:gd name="connsiteY3" fmla="*/ 166688 h 423863"/>
              <a:gd name="connsiteX4" fmla="*/ 614362 w 876300"/>
              <a:gd name="connsiteY4" fmla="*/ 0 h 423863"/>
              <a:gd name="connsiteX5" fmla="*/ 0 w 876300"/>
              <a:gd name="connsiteY5" fmla="*/ 138113 h 423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6300" h="423863">
                <a:moveTo>
                  <a:pt x="0" y="138113"/>
                </a:moveTo>
                <a:lnTo>
                  <a:pt x="61912" y="209550"/>
                </a:lnTo>
                <a:lnTo>
                  <a:pt x="447675" y="423863"/>
                </a:lnTo>
                <a:lnTo>
                  <a:pt x="876300" y="166688"/>
                </a:lnTo>
                <a:lnTo>
                  <a:pt x="614362" y="0"/>
                </a:lnTo>
                <a:lnTo>
                  <a:pt x="0" y="138113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3 Forma libre"/>
          <p:cNvSpPr/>
          <p:nvPr/>
        </p:nvSpPr>
        <p:spPr>
          <a:xfrm>
            <a:off x="1009650" y="6648450"/>
            <a:ext cx="6848475" cy="209550"/>
          </a:xfrm>
          <a:custGeom>
            <a:avLst/>
            <a:gdLst>
              <a:gd name="connsiteX0" fmla="*/ 0 w 6848475"/>
              <a:gd name="connsiteY0" fmla="*/ 304800 h 342900"/>
              <a:gd name="connsiteX1" fmla="*/ 0 w 6848475"/>
              <a:gd name="connsiteY1" fmla="*/ 9525 h 342900"/>
              <a:gd name="connsiteX2" fmla="*/ 3190875 w 6848475"/>
              <a:gd name="connsiteY2" fmla="*/ 0 h 342900"/>
              <a:gd name="connsiteX3" fmla="*/ 3505200 w 6848475"/>
              <a:gd name="connsiteY3" fmla="*/ 200025 h 342900"/>
              <a:gd name="connsiteX4" fmla="*/ 3810000 w 6848475"/>
              <a:gd name="connsiteY4" fmla="*/ 0 h 342900"/>
              <a:gd name="connsiteX5" fmla="*/ 6848475 w 6848475"/>
              <a:gd name="connsiteY5" fmla="*/ 0 h 342900"/>
              <a:gd name="connsiteX6" fmla="*/ 6800850 w 6848475"/>
              <a:gd name="connsiteY6" fmla="*/ 342900 h 342900"/>
              <a:gd name="connsiteX7" fmla="*/ 0 w 6848475"/>
              <a:gd name="connsiteY7" fmla="*/ 3048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48475" h="342900">
                <a:moveTo>
                  <a:pt x="0" y="304800"/>
                </a:moveTo>
                <a:lnTo>
                  <a:pt x="0" y="9525"/>
                </a:lnTo>
                <a:lnTo>
                  <a:pt x="3190875" y="0"/>
                </a:lnTo>
                <a:lnTo>
                  <a:pt x="3505200" y="200025"/>
                </a:lnTo>
                <a:lnTo>
                  <a:pt x="3810000" y="0"/>
                </a:lnTo>
                <a:lnTo>
                  <a:pt x="6848475" y="0"/>
                </a:lnTo>
                <a:lnTo>
                  <a:pt x="6800850" y="342900"/>
                </a:lnTo>
                <a:lnTo>
                  <a:pt x="0" y="3048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4 Rectángulo redondeado"/>
          <p:cNvSpPr/>
          <p:nvPr/>
        </p:nvSpPr>
        <p:spPr>
          <a:xfrm>
            <a:off x="1253729" y="3140968"/>
            <a:ext cx="3102247" cy="3540249"/>
          </a:xfrm>
          <a:prstGeom prst="roundRect">
            <a:avLst/>
          </a:prstGeom>
          <a:noFill/>
          <a:ln w="57150">
            <a:solidFill>
              <a:srgbClr val="FE454A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1 Título"/>
          <p:cNvSpPr>
            <a:spLocks noGrp="1"/>
          </p:cNvSpPr>
          <p:nvPr>
            <p:ph type="title" idx="4294967295"/>
          </p:nvPr>
        </p:nvSpPr>
        <p:spPr>
          <a:xfrm>
            <a:off x="429905" y="123478"/>
            <a:ext cx="8229600" cy="857250"/>
          </a:xfrm>
        </p:spPr>
        <p:txBody>
          <a:bodyPr>
            <a:normAutofit/>
          </a:bodyPr>
          <a:lstStyle/>
          <a:p>
            <a:r>
              <a:rPr lang="es-ES" sz="3600" b="1" i="1" dirty="0">
                <a:solidFill>
                  <a:srgbClr val="005FA1"/>
                </a:solidFill>
                <a:latin typeface="Palatino Linotype" panose="02040502050505030304" pitchFamily="18" charset="0"/>
                <a:cs typeface="Shonar Bangla" panose="020B0502040204020203" pitchFamily="34" charset="0"/>
              </a:rPr>
              <a:t>ZOIT </a:t>
            </a:r>
            <a:r>
              <a:rPr lang="es-ES" sz="3600" b="1" i="1" dirty="0" smtClean="0">
                <a:solidFill>
                  <a:srgbClr val="005FA1"/>
                </a:solidFill>
                <a:latin typeface="Palatino Linotype" panose="02040502050505030304" pitchFamily="18" charset="0"/>
                <a:cs typeface="Shonar Bangla" panose="020B0502040204020203" pitchFamily="34" charset="0"/>
              </a:rPr>
              <a:t>Reglamento</a:t>
            </a:r>
            <a:endParaRPr lang="es-CL" sz="3600" b="1" i="1" dirty="0">
              <a:solidFill>
                <a:srgbClr val="005FA1"/>
              </a:solidFill>
              <a:latin typeface="Palatino Linotype" panose="02040502050505030304" pitchFamily="18" charset="0"/>
              <a:cs typeface="Shonar Bangl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943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1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4"/>
          <a:stretch/>
        </p:blipFill>
        <p:spPr bwMode="auto">
          <a:xfrm>
            <a:off x="514350" y="1514475"/>
            <a:ext cx="8115300" cy="390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Forma libre"/>
          <p:cNvSpPr/>
          <p:nvPr/>
        </p:nvSpPr>
        <p:spPr>
          <a:xfrm>
            <a:off x="4143375" y="1400175"/>
            <a:ext cx="800100" cy="276225"/>
          </a:xfrm>
          <a:custGeom>
            <a:avLst/>
            <a:gdLst>
              <a:gd name="connsiteX0" fmla="*/ 0 w 800100"/>
              <a:gd name="connsiteY0" fmla="*/ 9525 h 276225"/>
              <a:gd name="connsiteX1" fmla="*/ 438150 w 800100"/>
              <a:gd name="connsiteY1" fmla="*/ 276225 h 276225"/>
              <a:gd name="connsiteX2" fmla="*/ 800100 w 800100"/>
              <a:gd name="connsiteY2" fmla="*/ 0 h 276225"/>
              <a:gd name="connsiteX3" fmla="*/ 0 w 800100"/>
              <a:gd name="connsiteY3" fmla="*/ 9525 h 276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0" h="276225">
                <a:moveTo>
                  <a:pt x="0" y="9525"/>
                </a:moveTo>
                <a:lnTo>
                  <a:pt x="438150" y="276225"/>
                </a:lnTo>
                <a:lnTo>
                  <a:pt x="800100" y="0"/>
                </a:lnTo>
                <a:lnTo>
                  <a:pt x="0" y="9525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1 Título"/>
          <p:cNvSpPr>
            <a:spLocks noGrp="1"/>
          </p:cNvSpPr>
          <p:nvPr>
            <p:ph type="title" idx="4294967295"/>
          </p:nvPr>
        </p:nvSpPr>
        <p:spPr>
          <a:xfrm>
            <a:off x="429905" y="123478"/>
            <a:ext cx="8229600" cy="857250"/>
          </a:xfrm>
        </p:spPr>
        <p:txBody>
          <a:bodyPr>
            <a:normAutofit/>
          </a:bodyPr>
          <a:lstStyle/>
          <a:p>
            <a:r>
              <a:rPr lang="es-ES" sz="3600" b="1" i="1" dirty="0">
                <a:solidFill>
                  <a:srgbClr val="005FA1"/>
                </a:solidFill>
                <a:latin typeface="Palatino Linotype" panose="02040502050505030304" pitchFamily="18" charset="0"/>
                <a:cs typeface="Shonar Bangla" panose="020B0502040204020203" pitchFamily="34" charset="0"/>
              </a:rPr>
              <a:t>ZOIT </a:t>
            </a:r>
            <a:r>
              <a:rPr lang="es-ES" sz="3600" b="1" i="1" dirty="0" smtClean="0">
                <a:solidFill>
                  <a:srgbClr val="005FA1"/>
                </a:solidFill>
                <a:latin typeface="Palatino Linotype" panose="02040502050505030304" pitchFamily="18" charset="0"/>
                <a:cs typeface="Shonar Bangla" panose="020B0502040204020203" pitchFamily="34" charset="0"/>
              </a:rPr>
              <a:t>Reglamento</a:t>
            </a:r>
            <a:endParaRPr lang="es-CL" sz="3600" b="1" i="1" dirty="0">
              <a:solidFill>
                <a:srgbClr val="005FA1"/>
              </a:solidFill>
              <a:latin typeface="Palatino Linotype" panose="02040502050505030304" pitchFamily="18" charset="0"/>
              <a:cs typeface="Shonar Bangl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65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 idx="4294967295"/>
          </p:nvPr>
        </p:nvSpPr>
        <p:spPr>
          <a:xfrm>
            <a:off x="429905" y="123478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s-ES" sz="3600" b="1" i="1" dirty="0" smtClean="0">
                <a:solidFill>
                  <a:srgbClr val="005FA1"/>
                </a:solidFill>
                <a:latin typeface="Palatino Linotype" panose="02040502050505030304" pitchFamily="18" charset="0"/>
                <a:cs typeface="Shonar Bangla" panose="020B0502040204020203" pitchFamily="34" charset="0"/>
              </a:rPr>
              <a:t>1. Importancia </a:t>
            </a:r>
            <a:r>
              <a:rPr lang="es-ES" sz="3600" b="1" i="1" dirty="0">
                <a:solidFill>
                  <a:srgbClr val="005FA1"/>
                </a:solidFill>
                <a:latin typeface="Palatino Linotype" panose="02040502050505030304" pitchFamily="18" charset="0"/>
                <a:cs typeface="Shonar Bangla" panose="020B0502040204020203" pitchFamily="34" charset="0"/>
              </a:rPr>
              <a:t>de la Asociatividad</a:t>
            </a:r>
            <a:endParaRPr lang="es-CL" sz="3600" b="1" i="1" dirty="0">
              <a:solidFill>
                <a:srgbClr val="005FA1"/>
              </a:solidFill>
              <a:latin typeface="Palatino Linotype" panose="02040502050505030304" pitchFamily="18" charset="0"/>
              <a:cs typeface="Shonar Bangla" panose="020B0502040204020203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452074" y="2639690"/>
            <a:ext cx="82089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L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cs typeface="Arial" pitchFamily="34" charset="0"/>
              </a:rPr>
              <a:t>Cuando se habla de la gestión del territorio, todos los actores se ven afectados por las decisiones que se tomen. Es importante sentar a todos a la mesa… consensuar una visión conjunta y proponer un camino participativo que de garantías a la hora de cumplir las metas.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467544" y="1275606"/>
            <a:ext cx="8208912" cy="1328023"/>
          </a:xfrm>
          <a:prstGeom prst="roundRect">
            <a:avLst/>
          </a:prstGeom>
          <a:ln>
            <a:solidFill>
              <a:srgbClr val="005F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>
              <a:defRPr i="1">
                <a:solidFill>
                  <a:schemeClr val="bg1">
                    <a:lumMod val="50000"/>
                  </a:schemeClr>
                </a:solidFill>
                <a:latin typeface="Palatino Linotype" panose="02040502050505030304" pitchFamily="18" charset="0"/>
              </a:defRPr>
            </a:lvl1pPr>
          </a:lstStyle>
          <a:p>
            <a:pPr algn="ctr"/>
            <a:r>
              <a:rPr lang="es-C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</a:t>
            </a:r>
            <a:r>
              <a:rPr lang="es-CL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</a:t>
            </a:r>
            <a:r>
              <a:rPr lang="es-C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-creación colectiva de la zona de interés turística es la que permitirá un desarrollo integral de la misma, si todos los actores relevantes están representados, la estrategia y plan de acción será más propio de la zona y permitirá un desarrollo fluido de sus actividades. 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765" y="4419128"/>
            <a:ext cx="3523527" cy="19731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2493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251520" y="123478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s-ES" sz="3600" b="1" i="1" dirty="0" smtClean="0">
                <a:solidFill>
                  <a:srgbClr val="005FA1"/>
                </a:solidFill>
                <a:latin typeface="Palatino Linotype" panose="02040502050505030304" pitchFamily="18" charset="0"/>
                <a:cs typeface="Shonar Bangla" panose="020B0502040204020203" pitchFamily="34" charset="0"/>
              </a:rPr>
              <a:t>2. Importancia </a:t>
            </a:r>
            <a:r>
              <a:rPr lang="es-ES" sz="3600" b="1" i="1" dirty="0">
                <a:solidFill>
                  <a:srgbClr val="005FA1"/>
                </a:solidFill>
                <a:latin typeface="Palatino Linotype" panose="02040502050505030304" pitchFamily="18" charset="0"/>
                <a:cs typeface="Shonar Bangla" panose="020B0502040204020203" pitchFamily="34" charset="0"/>
              </a:rPr>
              <a:t>de la Vocación Turística</a:t>
            </a:r>
            <a:endParaRPr lang="es-CL" sz="3600" b="1" i="1" dirty="0">
              <a:solidFill>
                <a:srgbClr val="005FA1"/>
              </a:solidFill>
              <a:latin typeface="Palatino Linotype" panose="02040502050505030304" pitchFamily="18" charset="0"/>
              <a:cs typeface="Shonar Bangla" panose="020B0502040204020203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67544" y="2352355"/>
            <a:ext cx="8208912" cy="1677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s-CL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</a:rPr>
              <a:t>La Vocación Turística se debe definir considerando las características endógenas de la zona: territoriales, atractivos turísticos presentes, desarrollo productivo; así como las fortalezas, debilidades, oportunidades y amenazas de la misma.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467544" y="1275606"/>
            <a:ext cx="8208912" cy="1021556"/>
          </a:xfrm>
          <a:prstGeom prst="roundRect">
            <a:avLst/>
          </a:prstGeom>
          <a:ln>
            <a:solidFill>
              <a:srgbClr val="005F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>
              <a:defRPr i="1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defRPr>
            </a:lvl1pPr>
          </a:lstStyle>
          <a:p>
            <a:pPr algn="ctr"/>
            <a:r>
              <a:rPr lang="es-CL" dirty="0"/>
              <a:t>La Vocación Turística es aquella definición estratégica que le dará vida al desarrollo de la zona, conducirá las acciones de corto, mediano y largo plazo, estando presente en todas sus líneas de acción</a:t>
            </a:r>
          </a:p>
        </p:txBody>
      </p:sp>
      <p:pic>
        <p:nvPicPr>
          <p:cNvPr id="6" name="Picture 8" descr="D:\DSC_4369.jpg"/>
          <p:cNvPicPr>
            <a:picLocks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69960" y="4614360"/>
            <a:ext cx="1957070" cy="189309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Tatio 02"/>
          <p:cNvPicPr>
            <a:picLocks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4581128"/>
            <a:ext cx="1958400" cy="18936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 descr="DSC_3525"/>
          <p:cNvPicPr>
            <a:picLocks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44962" y="4581128"/>
            <a:ext cx="1958400" cy="18936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D:\ZAPALERI 3.jpg"/>
          <p:cNvPicPr>
            <a:picLocks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3362" y="4581128"/>
            <a:ext cx="1957070" cy="18936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359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 Título"/>
          <p:cNvSpPr>
            <a:spLocks noGrp="1"/>
          </p:cNvSpPr>
          <p:nvPr>
            <p:ph type="title" idx="4294967295"/>
          </p:nvPr>
        </p:nvSpPr>
        <p:spPr>
          <a:xfrm>
            <a:off x="323528" y="123478"/>
            <a:ext cx="8352928" cy="857250"/>
          </a:xfrm>
        </p:spPr>
        <p:txBody>
          <a:bodyPr>
            <a:normAutofit fontScale="90000"/>
          </a:bodyPr>
          <a:lstStyle/>
          <a:p>
            <a:pPr algn="l"/>
            <a:r>
              <a:rPr lang="es-ES" sz="3600" b="1" i="1" dirty="0" smtClean="0">
                <a:solidFill>
                  <a:srgbClr val="005FA1"/>
                </a:solidFill>
                <a:latin typeface="Palatino Linotype" panose="02040502050505030304" pitchFamily="18" charset="0"/>
                <a:cs typeface="Shonar Bangla" panose="020B0502040204020203" pitchFamily="34" charset="0"/>
              </a:rPr>
              <a:t>3. Importancia del Diagnóstico</a:t>
            </a:r>
            <a:r>
              <a:rPr lang="es-ES" sz="3600" b="1" i="1" dirty="0">
                <a:solidFill>
                  <a:srgbClr val="005FA1"/>
                </a:solidFill>
                <a:latin typeface="Palatino Linotype" panose="02040502050505030304" pitchFamily="18" charset="0"/>
                <a:cs typeface="Shonar Bangla" panose="020B0502040204020203" pitchFamily="34" charset="0"/>
              </a:rPr>
              <a:t>:</a:t>
            </a:r>
            <a:r>
              <a:rPr lang="es-ES" sz="3600" b="1" i="1" dirty="0" smtClean="0">
                <a:solidFill>
                  <a:srgbClr val="005FA1"/>
                </a:solidFill>
                <a:latin typeface="Palatino Linotype" panose="02040502050505030304" pitchFamily="18" charset="0"/>
                <a:cs typeface="Shonar Bangla" panose="020B0502040204020203" pitchFamily="34" charset="0"/>
              </a:rPr>
              <a:t> </a:t>
            </a:r>
            <a:r>
              <a:rPr lang="es-ES" sz="3600" b="1" i="1" dirty="0">
                <a:solidFill>
                  <a:srgbClr val="005FA1"/>
                </a:solidFill>
                <a:latin typeface="Palatino Linotype" panose="02040502050505030304" pitchFamily="18" charset="0"/>
                <a:cs typeface="Shonar Bangla" panose="020B0502040204020203" pitchFamily="34" charset="0"/>
              </a:rPr>
              <a:t>Información de línea base</a:t>
            </a:r>
            <a:endParaRPr lang="es-CL" sz="3600" b="1" i="1" dirty="0">
              <a:solidFill>
                <a:srgbClr val="005FA1"/>
              </a:solidFill>
              <a:latin typeface="Palatino Linotype" panose="02040502050505030304" pitchFamily="18" charset="0"/>
              <a:cs typeface="Shonar Bangla" panose="020B0502040204020203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467544" y="2571750"/>
            <a:ext cx="82089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CL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cs typeface="Arial" pitchFamily="34" charset="0"/>
              </a:rPr>
              <a:t>Parte de la información del Diagnóstico será proveída por la institucionalidad turística (Subsecretaría, Sernatur Nacional y Regional).</a:t>
            </a:r>
          </a:p>
          <a:p>
            <a:pPr>
              <a:lnSpc>
                <a:spcPct val="150000"/>
              </a:lnSpc>
            </a:pPr>
            <a:endParaRPr lang="es-CL" i="1" dirty="0" smtClean="0">
              <a:solidFill>
                <a:schemeClr val="tx1">
                  <a:lumMod val="65000"/>
                  <a:lumOff val="35000"/>
                </a:schemeClr>
              </a:solidFill>
              <a:latin typeface="Palatino Linotype" panose="02040502050505030304" pitchFamily="18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es-CL" i="1" dirty="0" smtClean="0">
              <a:solidFill>
                <a:schemeClr val="tx1">
                  <a:lumMod val="65000"/>
                  <a:lumOff val="35000"/>
                </a:schemeClr>
              </a:solidFill>
              <a:latin typeface="Palatino Linotype" panose="02040502050505030304" pitchFamily="18" charset="0"/>
              <a:cs typeface="Arial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467544" y="1275606"/>
            <a:ext cx="8208912" cy="1021556"/>
          </a:xfrm>
          <a:prstGeom prst="roundRect">
            <a:avLst/>
          </a:prstGeom>
          <a:ln>
            <a:solidFill>
              <a:srgbClr val="005F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i="1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defRPr>
            </a:lvl1pPr>
          </a:lstStyle>
          <a:p>
            <a:r>
              <a:rPr lang="es-CL" dirty="0"/>
              <a:t>Para construir hacia el futuro, es importante contar con la información del estado actual de la zona en los distintos ámbitos. Saber desde dónde se parte, permite proyectar las metas y saber si se va en la dirección correcta.</a:t>
            </a: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5" t="15474" r="47171" b="19976"/>
          <a:stretch/>
        </p:blipFill>
        <p:spPr bwMode="auto">
          <a:xfrm>
            <a:off x="3676294" y="3933056"/>
            <a:ext cx="4284626" cy="24917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2271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23528" y="1059582"/>
            <a:ext cx="8568952" cy="5312093"/>
          </a:xfrm>
          <a:prstGeom prst="roundRect">
            <a:avLst/>
          </a:prstGeom>
          <a:ln>
            <a:solidFill>
              <a:srgbClr val="005F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i="1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defRPr>
            </a:lvl1pPr>
          </a:lstStyle>
          <a:p>
            <a:pPr algn="l"/>
            <a:r>
              <a:rPr lang="es-CL" b="1" dirty="0"/>
              <a:t>1. ANTECEDENTES GENERALES</a:t>
            </a:r>
          </a:p>
          <a:p>
            <a:pPr algn="l"/>
            <a:endParaRPr lang="es-CL" b="1" dirty="0" smtClean="0"/>
          </a:p>
          <a:p>
            <a:pPr algn="l"/>
            <a:r>
              <a:rPr lang="es-CL" b="1" dirty="0" smtClean="0"/>
              <a:t>2</a:t>
            </a:r>
            <a:r>
              <a:rPr lang="es-CL" b="1" dirty="0"/>
              <a:t>. IDENTIFICACION TERRITORIAL DE LA ZONA A POSTULAR</a:t>
            </a:r>
          </a:p>
          <a:p>
            <a:pPr marL="719138" lvl="3"/>
            <a:r>
              <a:rPr lang="es-CL" b="1" dirty="0"/>
              <a:t>2.1. Información de Planificación Territorial	</a:t>
            </a:r>
          </a:p>
          <a:p>
            <a:pPr marL="719138" lvl="3"/>
            <a:r>
              <a:rPr lang="es-CL" b="1" dirty="0"/>
              <a:t>2.2. Entorno territorial</a:t>
            </a:r>
          </a:p>
          <a:p>
            <a:pPr marL="719138" lvl="3"/>
            <a:r>
              <a:rPr lang="es-CL" b="1" dirty="0"/>
              <a:t>2.3. Ubicación Geográfica</a:t>
            </a:r>
          </a:p>
          <a:p>
            <a:pPr algn="l"/>
            <a:endParaRPr lang="es-CL" b="1" dirty="0" smtClean="0"/>
          </a:p>
          <a:p>
            <a:pPr algn="l"/>
            <a:r>
              <a:rPr lang="es-CL" b="1" dirty="0" smtClean="0"/>
              <a:t>3</a:t>
            </a:r>
            <a:r>
              <a:rPr lang="es-CL" b="1" dirty="0"/>
              <a:t>. SERVICIOS BÁSICOS Y CONECTIVIDAD</a:t>
            </a:r>
          </a:p>
          <a:p>
            <a:pPr marL="719138" lvl="3"/>
            <a:r>
              <a:rPr lang="es-CL" b="1" dirty="0"/>
              <a:t>3.1. Servicios básicos</a:t>
            </a:r>
          </a:p>
          <a:p>
            <a:pPr marL="719138" lvl="3"/>
            <a:r>
              <a:rPr lang="es-CL" b="1" dirty="0"/>
              <a:t>3.2. Transporte</a:t>
            </a:r>
          </a:p>
          <a:p>
            <a:pPr marL="719138" lvl="3"/>
            <a:r>
              <a:rPr lang="es-CL" b="1" dirty="0"/>
              <a:t>3.3. Vías de acceso terrestres</a:t>
            </a:r>
          </a:p>
          <a:p>
            <a:pPr marL="719138" lvl="3"/>
            <a:r>
              <a:rPr lang="es-CL" b="1" dirty="0"/>
              <a:t>3.4. Accesibidad</a:t>
            </a:r>
          </a:p>
          <a:p>
            <a:pPr marL="719138" lvl="3"/>
            <a:r>
              <a:rPr lang="es-CL" b="1" dirty="0"/>
              <a:t>3.5. Señalización para llegar al destino</a:t>
            </a:r>
          </a:p>
          <a:p>
            <a:pPr marL="719138" lvl="3"/>
            <a:r>
              <a:rPr lang="es-CL" b="1" dirty="0"/>
              <a:t>3.6. Otros servicios</a:t>
            </a:r>
          </a:p>
          <a:p>
            <a:pPr lvl="3"/>
            <a:endParaRPr lang="es-CL" b="1" dirty="0"/>
          </a:p>
          <a:p>
            <a:pPr lvl="3"/>
            <a:endParaRPr lang="es-CL" b="1" dirty="0"/>
          </a:p>
          <a:p>
            <a:pPr lvl="3"/>
            <a:endParaRPr lang="es-CL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30" t="24330" r="20923" b="7834"/>
          <a:stretch/>
        </p:blipFill>
        <p:spPr bwMode="auto">
          <a:xfrm>
            <a:off x="5301175" y="3636626"/>
            <a:ext cx="3251953" cy="25862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6471381" y="4077072"/>
            <a:ext cx="2133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200" b="1" dirty="0" smtClean="0"/>
              <a:t>PRC San Pedro de Atacama</a:t>
            </a:r>
            <a:endParaRPr lang="es-CL" sz="1200" b="1" dirty="0"/>
          </a:p>
        </p:txBody>
      </p:sp>
      <p:sp>
        <p:nvSpPr>
          <p:cNvPr id="7" name="1 Título"/>
          <p:cNvSpPr>
            <a:spLocks noGrp="1"/>
          </p:cNvSpPr>
          <p:nvPr>
            <p:ph type="title" idx="4294967295"/>
          </p:nvPr>
        </p:nvSpPr>
        <p:spPr>
          <a:xfrm>
            <a:off x="323528" y="123478"/>
            <a:ext cx="8229600" cy="857250"/>
          </a:xfrm>
        </p:spPr>
        <p:txBody>
          <a:bodyPr>
            <a:normAutofit fontScale="90000"/>
          </a:bodyPr>
          <a:lstStyle/>
          <a:p>
            <a:pPr algn="l"/>
            <a:r>
              <a:rPr lang="es-ES" sz="3600" b="1" i="1" dirty="0" smtClean="0">
                <a:solidFill>
                  <a:srgbClr val="005FA1"/>
                </a:solidFill>
                <a:latin typeface="Palatino Linotype" panose="02040502050505030304" pitchFamily="18" charset="0"/>
                <a:cs typeface="Shonar Bangla" panose="020B0502040204020203" pitchFamily="34" charset="0"/>
              </a:rPr>
              <a:t>Plan de Acción: Información </a:t>
            </a:r>
            <a:r>
              <a:rPr lang="es-ES" sz="3600" b="1" i="1" dirty="0">
                <a:solidFill>
                  <a:srgbClr val="005FA1"/>
                </a:solidFill>
                <a:latin typeface="Palatino Linotype" panose="02040502050505030304" pitchFamily="18" charset="0"/>
                <a:cs typeface="Shonar Bangla" panose="020B0502040204020203" pitchFamily="34" charset="0"/>
              </a:rPr>
              <a:t>de línea base</a:t>
            </a:r>
            <a:endParaRPr lang="es-CL" sz="3600" b="1" i="1" dirty="0">
              <a:solidFill>
                <a:srgbClr val="005FA1"/>
              </a:solidFill>
              <a:latin typeface="Palatino Linotype" panose="02040502050505030304" pitchFamily="18" charset="0"/>
              <a:cs typeface="Shonar Bangl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05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67544" y="1322129"/>
            <a:ext cx="8000963" cy="4699159"/>
          </a:xfrm>
          <a:prstGeom prst="roundRect">
            <a:avLst/>
          </a:prstGeom>
          <a:ln>
            <a:solidFill>
              <a:srgbClr val="005F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>
              <a:defRPr b="1" i="1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defRPr>
            </a:lvl1pPr>
            <a:lvl4pPr lvl="3">
              <a:defRPr b="1"/>
            </a:lvl4pPr>
          </a:lstStyle>
          <a:p>
            <a:r>
              <a:rPr lang="es-CL" dirty="0"/>
              <a:t>4. ANTECEDENTES DEL SECTOR TURISMO</a:t>
            </a:r>
          </a:p>
          <a:p>
            <a:pPr lvl="1"/>
            <a:r>
              <a:rPr lang="es-CL" dirty="0"/>
              <a:t>4.1. Atractivos Turísticos de la zona</a:t>
            </a:r>
          </a:p>
          <a:p>
            <a:pPr lvl="1"/>
            <a:r>
              <a:rPr lang="es-CL" dirty="0"/>
              <a:t>4.2. Servicios Culturales</a:t>
            </a:r>
          </a:p>
          <a:p>
            <a:pPr lvl="1"/>
            <a:r>
              <a:rPr lang="es-CL" dirty="0"/>
              <a:t>4.3. Áreas Silvestres Protegidas de la zona</a:t>
            </a:r>
          </a:p>
          <a:p>
            <a:pPr lvl="1"/>
            <a:r>
              <a:rPr lang="es-CL" dirty="0"/>
              <a:t>4.4. Rutas Turísticas integradas a la zona</a:t>
            </a:r>
          </a:p>
          <a:p>
            <a:pPr lvl="1"/>
            <a:r>
              <a:rPr lang="es-CL" dirty="0"/>
              <a:t>4.5. Festividades Culturales</a:t>
            </a:r>
          </a:p>
          <a:p>
            <a:pPr lvl="1"/>
            <a:r>
              <a:rPr lang="es-CL" dirty="0"/>
              <a:t>4.6. Planta Turística</a:t>
            </a:r>
          </a:p>
          <a:p>
            <a:pPr lvl="1"/>
            <a:r>
              <a:rPr lang="es-CL" dirty="0"/>
              <a:t>4.7. Capacidad instalada de los servicios de alojamiento y restaurantes</a:t>
            </a:r>
          </a:p>
          <a:p>
            <a:endParaRPr lang="es-CL" dirty="0" smtClean="0"/>
          </a:p>
          <a:p>
            <a:r>
              <a:rPr lang="es-CL" dirty="0" smtClean="0"/>
              <a:t>5</a:t>
            </a:r>
            <a:r>
              <a:rPr lang="es-CL" dirty="0"/>
              <a:t>. ÁMBITO MEDIOAMBIENTAL</a:t>
            </a:r>
          </a:p>
          <a:p>
            <a:pPr lvl="1"/>
            <a:r>
              <a:rPr lang="es-CL" dirty="0"/>
              <a:t>5.1. Gestión del territorio turístico</a:t>
            </a:r>
          </a:p>
          <a:p>
            <a:pPr lvl="1"/>
            <a:r>
              <a:rPr lang="es-CL" dirty="0"/>
              <a:t>5.2. Conservación de Biodiversidad</a:t>
            </a:r>
          </a:p>
          <a:p>
            <a:pPr lvl="1"/>
            <a:r>
              <a:rPr lang="es-CL" dirty="0"/>
              <a:t>5.3. Gestión del Agua</a:t>
            </a:r>
          </a:p>
          <a:p>
            <a:pPr lvl="1"/>
            <a:r>
              <a:rPr lang="es-CL" dirty="0"/>
              <a:t>5.4. Gestión de la Energía</a:t>
            </a:r>
          </a:p>
          <a:p>
            <a:pPr lvl="1"/>
            <a:r>
              <a:rPr lang="es-CL" dirty="0"/>
              <a:t>5.5. Gestión de Residuos</a:t>
            </a:r>
          </a:p>
        </p:txBody>
      </p:sp>
      <p:sp>
        <p:nvSpPr>
          <p:cNvPr id="4" name="1 Título"/>
          <p:cNvSpPr>
            <a:spLocks noGrp="1"/>
          </p:cNvSpPr>
          <p:nvPr>
            <p:ph type="title" idx="4294967295"/>
          </p:nvPr>
        </p:nvSpPr>
        <p:spPr>
          <a:xfrm>
            <a:off x="323528" y="123478"/>
            <a:ext cx="8229600" cy="857250"/>
          </a:xfrm>
        </p:spPr>
        <p:txBody>
          <a:bodyPr>
            <a:normAutofit fontScale="90000"/>
          </a:bodyPr>
          <a:lstStyle/>
          <a:p>
            <a:pPr algn="l"/>
            <a:r>
              <a:rPr lang="es-ES" sz="3600" b="1" i="1" dirty="0" smtClean="0">
                <a:solidFill>
                  <a:srgbClr val="005FA1"/>
                </a:solidFill>
                <a:latin typeface="Palatino Linotype" panose="02040502050505030304" pitchFamily="18" charset="0"/>
                <a:cs typeface="Shonar Bangla" panose="020B0502040204020203" pitchFamily="34" charset="0"/>
              </a:rPr>
              <a:t>Plan de Acción: Información </a:t>
            </a:r>
            <a:r>
              <a:rPr lang="es-ES" sz="3600" b="1" i="1" dirty="0">
                <a:solidFill>
                  <a:srgbClr val="005FA1"/>
                </a:solidFill>
                <a:latin typeface="Palatino Linotype" panose="02040502050505030304" pitchFamily="18" charset="0"/>
                <a:cs typeface="Shonar Bangla" panose="020B0502040204020203" pitchFamily="34" charset="0"/>
              </a:rPr>
              <a:t>de línea base</a:t>
            </a:r>
            <a:endParaRPr lang="es-CL" sz="3600" b="1" i="1" dirty="0">
              <a:solidFill>
                <a:srgbClr val="005FA1"/>
              </a:solidFill>
              <a:latin typeface="Palatino Linotype" panose="02040502050505030304" pitchFamily="18" charset="0"/>
              <a:cs typeface="Shonar Bangl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60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467544" y="1059582"/>
            <a:ext cx="8208912" cy="5005626"/>
          </a:xfrm>
          <a:prstGeom prst="roundRect">
            <a:avLst/>
          </a:prstGeom>
          <a:ln>
            <a:solidFill>
              <a:srgbClr val="005F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>
              <a:defRPr b="1" i="1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defRPr>
            </a:lvl1pPr>
            <a:lvl2pPr lvl="1"/>
            <a:lvl4pPr lvl="3">
              <a:defRPr b="1"/>
            </a:lvl4pPr>
          </a:lstStyle>
          <a:p>
            <a:r>
              <a:rPr lang="es-CL" dirty="0"/>
              <a:t>6. ÁMBITO ECÓNOMICO. </a:t>
            </a:r>
          </a:p>
          <a:p>
            <a:pPr lvl="1"/>
            <a:r>
              <a:rPr lang="es-CL" dirty="0"/>
              <a:t>6.1. Viabilidad económica.</a:t>
            </a:r>
          </a:p>
          <a:p>
            <a:pPr lvl="1"/>
            <a:r>
              <a:rPr lang="es-CL" dirty="0"/>
              <a:t>6.2. Prosperidad local.</a:t>
            </a:r>
          </a:p>
          <a:p>
            <a:pPr lvl="1"/>
            <a:r>
              <a:rPr lang="es-CL" dirty="0"/>
              <a:t>6.3. Empleos relacionados con el turismo </a:t>
            </a:r>
          </a:p>
          <a:p>
            <a:pPr lvl="1"/>
            <a:r>
              <a:rPr lang="es-CL" dirty="0"/>
              <a:t>6.4. Calidad y satisfacción del visitante y residente</a:t>
            </a:r>
          </a:p>
          <a:p>
            <a:pPr lvl="1"/>
            <a:r>
              <a:rPr lang="es-CL" dirty="0"/>
              <a:t>6.5. Política de abastecimiento</a:t>
            </a:r>
          </a:p>
          <a:p>
            <a:endParaRPr lang="es-CL" dirty="0" smtClean="0"/>
          </a:p>
          <a:p>
            <a:r>
              <a:rPr lang="es-CL" dirty="0" smtClean="0"/>
              <a:t>7</a:t>
            </a:r>
            <a:r>
              <a:rPr lang="es-CL" dirty="0"/>
              <a:t>. RED DE VALOR: Identificación de actores locales y otros actores relevantes</a:t>
            </a:r>
          </a:p>
          <a:p>
            <a:pPr lvl="1"/>
            <a:r>
              <a:rPr lang="es-CL" dirty="0"/>
              <a:t>7.1. Principales prestadores de servicios turísticos</a:t>
            </a:r>
          </a:p>
          <a:p>
            <a:pPr lvl="1"/>
            <a:r>
              <a:rPr lang="es-CL" dirty="0"/>
              <a:t>7.2. Asociaciones gremiales y organizaciones comunales ligadas al turismo</a:t>
            </a:r>
          </a:p>
          <a:p>
            <a:pPr lvl="1"/>
            <a:r>
              <a:rPr lang="es-CL" dirty="0"/>
              <a:t>7.3. Autoridades locales</a:t>
            </a:r>
          </a:p>
          <a:p>
            <a:pPr lvl="1"/>
            <a:r>
              <a:rPr lang="es-CL" dirty="0"/>
              <a:t>7.4. Comunidad</a:t>
            </a:r>
          </a:p>
          <a:p>
            <a:pPr lvl="1"/>
            <a:r>
              <a:rPr lang="es-CL" dirty="0"/>
              <a:t>7.5. Turistas</a:t>
            </a:r>
          </a:p>
          <a:p>
            <a:pPr lvl="1"/>
            <a:r>
              <a:rPr lang="es-CL" dirty="0"/>
              <a:t>7.6.Empresas y servicios no turísticos</a:t>
            </a:r>
          </a:p>
          <a:p>
            <a:pPr lvl="1"/>
            <a:r>
              <a:rPr lang="es-CL" dirty="0"/>
              <a:t>7.7. Asociaciones de productores</a:t>
            </a:r>
          </a:p>
        </p:txBody>
      </p:sp>
      <p:sp>
        <p:nvSpPr>
          <p:cNvPr id="5" name="1 Título"/>
          <p:cNvSpPr>
            <a:spLocks noGrp="1"/>
          </p:cNvSpPr>
          <p:nvPr>
            <p:ph type="title" idx="4294967295"/>
          </p:nvPr>
        </p:nvSpPr>
        <p:spPr>
          <a:xfrm>
            <a:off x="323528" y="123478"/>
            <a:ext cx="8229600" cy="857250"/>
          </a:xfrm>
        </p:spPr>
        <p:txBody>
          <a:bodyPr>
            <a:normAutofit fontScale="90000"/>
          </a:bodyPr>
          <a:lstStyle/>
          <a:p>
            <a:pPr algn="l"/>
            <a:r>
              <a:rPr lang="es-ES" sz="3600" b="1" i="1" dirty="0" smtClean="0">
                <a:solidFill>
                  <a:srgbClr val="005FA1"/>
                </a:solidFill>
                <a:latin typeface="Palatino Linotype" panose="02040502050505030304" pitchFamily="18" charset="0"/>
                <a:cs typeface="Shonar Bangla" panose="020B0502040204020203" pitchFamily="34" charset="0"/>
              </a:rPr>
              <a:t>Plan de Acción: Información </a:t>
            </a:r>
            <a:r>
              <a:rPr lang="es-ES" sz="3600" b="1" i="1" dirty="0">
                <a:solidFill>
                  <a:srgbClr val="005FA1"/>
                </a:solidFill>
                <a:latin typeface="Palatino Linotype" panose="02040502050505030304" pitchFamily="18" charset="0"/>
                <a:cs typeface="Shonar Bangla" panose="020B0502040204020203" pitchFamily="34" charset="0"/>
              </a:rPr>
              <a:t>de línea base</a:t>
            </a:r>
            <a:endParaRPr lang="es-CL" sz="3600" b="1" i="1" dirty="0">
              <a:solidFill>
                <a:srgbClr val="005FA1"/>
              </a:solidFill>
              <a:latin typeface="Palatino Linotype" panose="02040502050505030304" pitchFamily="18" charset="0"/>
              <a:cs typeface="Shonar Bangl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74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Documents and Settings\slecaros\Configuración local\Archivos temporales de Internet\Content.Outlook\YOSISS4I\5pilars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6" t="15230" r="8765"/>
          <a:stretch>
            <a:fillRect/>
          </a:stretch>
        </p:blipFill>
        <p:spPr>
          <a:xfrm>
            <a:off x="1007604" y="2324418"/>
            <a:ext cx="7128792" cy="4074018"/>
          </a:xfrm>
        </p:spPr>
      </p:pic>
      <p:sp>
        <p:nvSpPr>
          <p:cNvPr id="3" name="2 CuadroTexto"/>
          <p:cNvSpPr txBox="1"/>
          <p:nvPr/>
        </p:nvSpPr>
        <p:spPr>
          <a:xfrm>
            <a:off x="467544" y="1066089"/>
            <a:ext cx="8208912" cy="715089"/>
          </a:xfrm>
          <a:prstGeom prst="roundRect">
            <a:avLst/>
          </a:prstGeom>
          <a:ln>
            <a:solidFill>
              <a:srgbClr val="005F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>
              <a:defRPr b="1" i="1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defRPr>
            </a:lvl1pPr>
            <a:lvl2pPr lvl="1"/>
            <a:lvl4pPr lvl="3">
              <a:defRPr b="1"/>
            </a:lvl4pPr>
          </a:lstStyle>
          <a:p>
            <a:pPr algn="ctr"/>
            <a:r>
              <a:rPr lang="es-CL" dirty="0"/>
              <a:t>Para un desarrollo integral del turismo, se debe avanzar en los 5 Pilares Estratégicos de la Estrategia Nacional de </a:t>
            </a:r>
            <a:r>
              <a:rPr lang="es-CL" dirty="0" smtClean="0"/>
              <a:t>Turismo + </a:t>
            </a:r>
            <a:r>
              <a:rPr lang="es-CL" dirty="0" err="1" smtClean="0"/>
              <a:t>Asociatividad</a:t>
            </a:r>
            <a:endParaRPr lang="es-CL" dirty="0"/>
          </a:p>
        </p:txBody>
      </p:sp>
      <p:sp>
        <p:nvSpPr>
          <p:cNvPr id="5" name="4 Rectángulo"/>
          <p:cNvSpPr/>
          <p:nvPr/>
        </p:nvSpPr>
        <p:spPr>
          <a:xfrm>
            <a:off x="1379898" y="3939902"/>
            <a:ext cx="43204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5 Rectángulo"/>
          <p:cNvSpPr/>
          <p:nvPr/>
        </p:nvSpPr>
        <p:spPr>
          <a:xfrm>
            <a:off x="2388010" y="2571750"/>
            <a:ext cx="43204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6 Rectángulo"/>
          <p:cNvSpPr/>
          <p:nvPr/>
        </p:nvSpPr>
        <p:spPr>
          <a:xfrm>
            <a:off x="4050303" y="2067694"/>
            <a:ext cx="43204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7 Rectángulo"/>
          <p:cNvSpPr/>
          <p:nvPr/>
        </p:nvSpPr>
        <p:spPr>
          <a:xfrm>
            <a:off x="5628370" y="2599047"/>
            <a:ext cx="432048" cy="2903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12 Rectángulo"/>
          <p:cNvSpPr/>
          <p:nvPr/>
        </p:nvSpPr>
        <p:spPr>
          <a:xfrm>
            <a:off x="827584" y="2464962"/>
            <a:ext cx="7488832" cy="571656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320688"/>
              </a:avLst>
            </a:prstTxWarp>
            <a:spAutoFit/>
          </a:bodyPr>
          <a:lstStyle/>
          <a:p>
            <a:pPr algn="ctr"/>
            <a:r>
              <a:rPr lang="es-CL" sz="2400" b="1" cap="all" dirty="0" smtClean="0">
                <a:solidFill>
                  <a:srgbClr val="92D050"/>
                </a:solidFill>
              </a:rPr>
              <a:t>Asociatividad entre los actores relevantes</a:t>
            </a:r>
            <a:endParaRPr lang="es-CL" sz="3200" b="1" cap="all" dirty="0">
              <a:solidFill>
                <a:srgbClr val="92D050"/>
              </a:solidFill>
            </a:endParaRPr>
          </a:p>
        </p:txBody>
      </p:sp>
      <p:sp>
        <p:nvSpPr>
          <p:cNvPr id="11" name="1 Título"/>
          <p:cNvSpPr>
            <a:spLocks noGrp="1"/>
          </p:cNvSpPr>
          <p:nvPr>
            <p:ph type="title" idx="4294967295"/>
          </p:nvPr>
        </p:nvSpPr>
        <p:spPr>
          <a:xfrm>
            <a:off x="323528" y="123478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s-ES" sz="3600" b="1" i="1" dirty="0" smtClean="0">
                <a:solidFill>
                  <a:srgbClr val="005FA1"/>
                </a:solidFill>
                <a:latin typeface="Palatino Linotype" panose="02040502050505030304" pitchFamily="18" charset="0"/>
                <a:cs typeface="Shonar Bangla" panose="020B0502040204020203" pitchFamily="34" charset="0"/>
              </a:rPr>
              <a:t>Plan de Acción: Diagnóstico Analítico</a:t>
            </a:r>
            <a:endParaRPr lang="es-CL" sz="3600" b="1" i="1" dirty="0">
              <a:solidFill>
                <a:srgbClr val="005FA1"/>
              </a:solidFill>
              <a:latin typeface="Palatino Linotype" panose="02040502050505030304" pitchFamily="18" charset="0"/>
              <a:cs typeface="Shonar Bangl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17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467544" y="1227023"/>
            <a:ext cx="8208912" cy="408623"/>
          </a:xfrm>
          <a:prstGeom prst="roundRect">
            <a:avLst/>
          </a:prstGeom>
          <a:ln>
            <a:solidFill>
              <a:srgbClr val="005F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 i="1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defRPr>
            </a:lvl1pPr>
            <a:lvl2pPr lvl="1"/>
            <a:lvl4pPr lvl="3">
              <a:defRPr b="1"/>
            </a:lvl4pPr>
          </a:lstStyle>
          <a:p>
            <a:r>
              <a:rPr lang="es-CL" dirty="0"/>
              <a:t>ASOCIATIVIDAD DE ACTORES RELEVANTES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3635896" y="1854511"/>
            <a:ext cx="496855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s-CL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</a:rPr>
              <a:t>Articulación de actores relevantes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s-CL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</a:rPr>
              <a:t>Opinión ciudadana y de pueblos originarios</a:t>
            </a:r>
          </a:p>
          <a:p>
            <a:pPr marL="342900" indent="-342900">
              <a:buFont typeface="Wingdings" panose="05000000000000000000" pitchFamily="2" charset="2"/>
              <a:buChar char="v"/>
              <a:defRPr/>
            </a:pPr>
            <a:endParaRPr lang="es-CL" b="1" i="1" dirty="0">
              <a:solidFill>
                <a:schemeClr val="tx1">
                  <a:lumMod val="65000"/>
                  <a:lumOff val="35000"/>
                </a:schemeClr>
              </a:solidFill>
              <a:latin typeface="Palatino Linotype" panose="02040502050505030304" pitchFamily="18" charset="0"/>
              <a:ea typeface="+mn-ea"/>
            </a:endParaRPr>
          </a:p>
          <a:p>
            <a:pPr marL="982663" indent="-982663">
              <a:defRPr/>
            </a:pPr>
            <a:r>
              <a:rPr lang="es-CL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</a:rPr>
              <a:t>	Se plantea que la Entidad Gestora sea lo más representativa posible, incluyendo al menos al Municipio y a una Asociación Gremial</a:t>
            </a:r>
          </a:p>
        </p:txBody>
      </p:sp>
      <p:pic>
        <p:nvPicPr>
          <p:cNvPr id="10" name="9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05" y="3008673"/>
            <a:ext cx="3874997" cy="2436551"/>
          </a:xfrm>
          <a:prstGeom prst="rect">
            <a:avLst/>
          </a:prstGeom>
        </p:spPr>
      </p:pic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8" r="28557"/>
          <a:stretch/>
        </p:blipFill>
        <p:spPr>
          <a:xfrm>
            <a:off x="8404217" y="2924943"/>
            <a:ext cx="488263" cy="1452034"/>
          </a:xfrm>
          <a:prstGeom prst="rect">
            <a:avLst/>
          </a:prstGeom>
        </p:spPr>
      </p:pic>
      <p:sp>
        <p:nvSpPr>
          <p:cNvPr id="8" name="1 Título"/>
          <p:cNvSpPr>
            <a:spLocks noGrp="1"/>
          </p:cNvSpPr>
          <p:nvPr>
            <p:ph type="title" idx="4294967295"/>
          </p:nvPr>
        </p:nvSpPr>
        <p:spPr>
          <a:xfrm>
            <a:off x="323528" y="123478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s-ES" sz="3600" b="1" i="1" dirty="0" smtClean="0">
                <a:solidFill>
                  <a:srgbClr val="005FA1"/>
                </a:solidFill>
                <a:latin typeface="Palatino Linotype" panose="02040502050505030304" pitchFamily="18" charset="0"/>
                <a:cs typeface="Shonar Bangla" panose="020B0502040204020203" pitchFamily="34" charset="0"/>
              </a:rPr>
              <a:t>Plan de Acción: Diagnóstico Analítico</a:t>
            </a:r>
            <a:endParaRPr lang="es-CL" sz="3600" b="1" i="1" dirty="0">
              <a:solidFill>
                <a:srgbClr val="005FA1"/>
              </a:solidFill>
              <a:latin typeface="Palatino Linotype" panose="02040502050505030304" pitchFamily="18" charset="0"/>
              <a:cs typeface="Shonar Bangl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86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67544" y="1155015"/>
            <a:ext cx="8208912" cy="408623"/>
          </a:xfrm>
          <a:prstGeom prst="roundRect">
            <a:avLst/>
          </a:prstGeom>
          <a:ln>
            <a:solidFill>
              <a:srgbClr val="005F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 i="1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defRPr>
            </a:lvl1pPr>
            <a:lvl2pPr lvl="1"/>
            <a:lvl4pPr lvl="3">
              <a:defRPr b="1"/>
            </a:lvl4pPr>
          </a:lstStyle>
          <a:p>
            <a:r>
              <a:rPr lang="es-CL" dirty="0"/>
              <a:t>PROMOCIÓN Y DESARROLLO DE PRODUCTOS TURÍSTICOS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467545" y="1612118"/>
            <a:ext cx="8208911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s-CL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Definición mercado objetivo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s-CL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Desarrollo </a:t>
            </a:r>
            <a:r>
              <a:rPr lang="es-CL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de productos turísticos tradicionales: gastronómicos, </a:t>
            </a:r>
            <a:r>
              <a:rPr lang="es-CL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culturales</a:t>
            </a:r>
            <a:r>
              <a:rPr lang="es-CL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, étnicos, rural, negocio, espiritual </a:t>
            </a:r>
            <a:endParaRPr lang="es-CL" i="1" dirty="0" smtClean="0">
              <a:solidFill>
                <a:schemeClr val="tx1">
                  <a:lumMod val="65000"/>
                  <a:lumOff val="35000"/>
                </a:schemeClr>
              </a:solidFill>
              <a:latin typeface="Palatino Linotype" panose="02040502050505030304" pitchFamily="18" charset="0"/>
            </a:endParaRP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s-CL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Integración de productos locales en la oferta turística</a:t>
            </a:r>
            <a:endParaRPr lang="es-CL" i="1" dirty="0">
              <a:solidFill>
                <a:schemeClr val="tx1">
                  <a:lumMod val="65000"/>
                  <a:lumOff val="35000"/>
                </a:schemeClr>
              </a:solidFill>
              <a:latin typeface="Palatino Linotype" panose="02040502050505030304" pitchFamily="18" charset="0"/>
            </a:endParaRP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s-CL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Posicionamiento </a:t>
            </a:r>
            <a:r>
              <a:rPr lang="es-CL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y promoción de la </a:t>
            </a:r>
            <a:r>
              <a:rPr lang="es-CL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zona </a:t>
            </a:r>
            <a:r>
              <a:rPr lang="es-CL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y de sus </a:t>
            </a:r>
            <a:r>
              <a:rPr lang="es-CL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productos (Plan de Marketing)</a:t>
            </a:r>
            <a:endParaRPr lang="es-CL" i="1" dirty="0">
              <a:solidFill>
                <a:schemeClr val="tx1">
                  <a:lumMod val="65000"/>
                  <a:lumOff val="35000"/>
                </a:schemeClr>
              </a:solidFill>
              <a:latin typeface="Palatino Linotype" panose="02040502050505030304" pitchFamily="18" charset="0"/>
            </a:endParaRP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s-CL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Desarrollo </a:t>
            </a:r>
            <a:r>
              <a:rPr lang="es-CL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de información turística de calidad y valor agregado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s-CL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Desarrollo </a:t>
            </a:r>
            <a:r>
              <a:rPr lang="es-CL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de Infraestructura para la </a:t>
            </a:r>
            <a:endParaRPr lang="es-CL" i="1" dirty="0" smtClean="0">
              <a:solidFill>
                <a:schemeClr val="tx1">
                  <a:lumMod val="65000"/>
                  <a:lumOff val="35000"/>
                </a:schemeClr>
              </a:solidFill>
              <a:latin typeface="Palatino Linotype" panose="02040502050505030304" pitchFamily="18" charset="0"/>
            </a:endParaRPr>
          </a:p>
          <a:p>
            <a:pPr defTabSz="347663">
              <a:spcBef>
                <a:spcPts val="1200"/>
              </a:spcBef>
              <a:defRPr/>
            </a:pPr>
            <a:r>
              <a:rPr lang="es-CL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	entrega </a:t>
            </a:r>
            <a:r>
              <a:rPr lang="es-CL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de información turística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s-CL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Desarrollo </a:t>
            </a:r>
            <a:r>
              <a:rPr lang="es-CL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de plataformas digitales </a:t>
            </a:r>
            <a:endParaRPr lang="es-CL" i="1" dirty="0" smtClean="0">
              <a:solidFill>
                <a:schemeClr val="tx1">
                  <a:lumMod val="65000"/>
                  <a:lumOff val="35000"/>
                </a:schemeClr>
              </a:solidFill>
              <a:latin typeface="Palatino Linotype" panose="02040502050505030304" pitchFamily="18" charset="0"/>
            </a:endParaRPr>
          </a:p>
          <a:p>
            <a:pPr>
              <a:spcBef>
                <a:spcPts val="1200"/>
              </a:spcBef>
              <a:tabLst>
                <a:tab pos="347663" algn="l"/>
              </a:tabLst>
              <a:defRPr/>
            </a:pPr>
            <a:r>
              <a:rPr lang="es-CL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	para </a:t>
            </a:r>
            <a:r>
              <a:rPr lang="es-CL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potenciar la promoción</a:t>
            </a:r>
          </a:p>
        </p:txBody>
      </p:sp>
      <p:sp>
        <p:nvSpPr>
          <p:cNvPr id="7" name="1 Título"/>
          <p:cNvSpPr>
            <a:spLocks noGrp="1"/>
          </p:cNvSpPr>
          <p:nvPr>
            <p:ph type="title" idx="4294967295"/>
          </p:nvPr>
        </p:nvSpPr>
        <p:spPr>
          <a:xfrm>
            <a:off x="323528" y="123478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s-ES" sz="3600" b="1" i="1" dirty="0" smtClean="0">
                <a:solidFill>
                  <a:srgbClr val="005FA1"/>
                </a:solidFill>
                <a:latin typeface="Palatino Linotype" panose="02040502050505030304" pitchFamily="18" charset="0"/>
                <a:cs typeface="Shonar Bangla" panose="020B0502040204020203" pitchFamily="34" charset="0"/>
              </a:rPr>
              <a:t>Plan de Acción: Diagnóstico Analítico</a:t>
            </a:r>
            <a:endParaRPr lang="es-CL" sz="3600" b="1" i="1" dirty="0">
              <a:solidFill>
                <a:srgbClr val="005FA1"/>
              </a:solidFill>
              <a:latin typeface="Palatino Linotype" panose="02040502050505030304" pitchFamily="18" charset="0"/>
              <a:cs typeface="Shonar Bangla" panose="020B0502040204020203" pitchFamily="34" charset="0"/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051" y="4002385"/>
            <a:ext cx="4059077" cy="2666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7515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67544" y="1176302"/>
            <a:ext cx="8208912" cy="408623"/>
          </a:xfrm>
          <a:prstGeom prst="roundRect">
            <a:avLst/>
          </a:prstGeom>
          <a:ln>
            <a:solidFill>
              <a:srgbClr val="005F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 i="1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defRPr>
            </a:lvl1pPr>
            <a:lvl2pPr lvl="1"/>
            <a:lvl4pPr lvl="3">
              <a:defRPr b="1"/>
            </a:lvl4pPr>
          </a:lstStyle>
          <a:p>
            <a:r>
              <a:rPr lang="es-CL" dirty="0"/>
              <a:t>SUSTENTABILIDAD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4139952" y="1988839"/>
            <a:ext cx="4896544" cy="3000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CL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Integración de la comunidad local e indígena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CL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Desarrollo </a:t>
            </a:r>
            <a:r>
              <a:rPr lang="es-CL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de buenas prácticas del sector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CL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Desarrollo </a:t>
            </a:r>
            <a:r>
              <a:rPr lang="es-CL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turístico en sitios naturales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CL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Política </a:t>
            </a:r>
            <a:r>
              <a:rPr lang="es-CL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de Responsabilidad Social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CL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Gestión </a:t>
            </a:r>
            <a:r>
              <a:rPr lang="es-CL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de residuos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CL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Gestión </a:t>
            </a:r>
            <a:r>
              <a:rPr lang="es-CL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del agua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CL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Gestión </a:t>
            </a:r>
            <a:r>
              <a:rPr lang="es-CL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de la energía</a:t>
            </a:r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31" r="63288" b="5582"/>
          <a:stretch/>
        </p:blipFill>
        <p:spPr>
          <a:xfrm>
            <a:off x="6588224" y="4293096"/>
            <a:ext cx="1792447" cy="2313136"/>
          </a:xfrm>
          <a:prstGeom prst="rect">
            <a:avLst/>
          </a:prstGeom>
        </p:spPr>
      </p:pic>
      <p:sp>
        <p:nvSpPr>
          <p:cNvPr id="8" name="1 Título"/>
          <p:cNvSpPr>
            <a:spLocks noGrp="1"/>
          </p:cNvSpPr>
          <p:nvPr>
            <p:ph type="title" idx="4294967295"/>
          </p:nvPr>
        </p:nvSpPr>
        <p:spPr>
          <a:xfrm>
            <a:off x="323528" y="123478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s-ES" sz="3600" b="1" i="1" dirty="0" smtClean="0">
                <a:solidFill>
                  <a:srgbClr val="005FA1"/>
                </a:solidFill>
                <a:latin typeface="Palatino Linotype" panose="02040502050505030304" pitchFamily="18" charset="0"/>
                <a:cs typeface="Shonar Bangla" panose="020B0502040204020203" pitchFamily="34" charset="0"/>
              </a:rPr>
              <a:t>Plan de Acción: Diagnóstico Analítico</a:t>
            </a:r>
            <a:endParaRPr lang="es-CL" sz="3600" b="1" i="1" dirty="0">
              <a:solidFill>
                <a:srgbClr val="005FA1"/>
              </a:solidFill>
              <a:latin typeface="Palatino Linotype" panose="02040502050505030304" pitchFamily="18" charset="0"/>
              <a:cs typeface="Shonar Bangla" panose="020B0502040204020203" pitchFamily="34" charset="0"/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77" y="2199696"/>
            <a:ext cx="4037875" cy="25791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0016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67544" y="1275606"/>
            <a:ext cx="8208912" cy="408623"/>
          </a:xfrm>
          <a:prstGeom prst="roundRect">
            <a:avLst/>
          </a:prstGeom>
          <a:ln>
            <a:solidFill>
              <a:srgbClr val="005F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 i="1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defRPr>
            </a:lvl1pPr>
            <a:lvl2pPr lvl="1"/>
            <a:lvl4pPr lvl="3">
              <a:defRPr b="1"/>
            </a:lvl4pPr>
          </a:lstStyle>
          <a:p>
            <a:r>
              <a:rPr lang="es-CL" dirty="0"/>
              <a:t>INVERSIÓN E INFRAESTRUCTURA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467543" y="1880701"/>
            <a:ext cx="4632967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CL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Infraestructura básica de la zona (servicios básicos, telecomunicaciones, bancos o cajeros)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CL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Infraestructura en transporte (puertos, caminos</a:t>
            </a:r>
            <a:r>
              <a:rPr lang="es-CL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)</a:t>
            </a:r>
            <a:endParaRPr lang="es-CL" i="1" dirty="0">
              <a:solidFill>
                <a:schemeClr val="tx1">
                  <a:lumMod val="65000"/>
                  <a:lumOff val="35000"/>
                </a:scheme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67544" y="3978930"/>
            <a:ext cx="8191961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CL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Infraestructura </a:t>
            </a:r>
            <a:r>
              <a:rPr lang="es-CL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turística (en atractivos y </a:t>
            </a:r>
            <a:endParaRPr lang="es-CL" i="1" dirty="0" smtClean="0">
              <a:solidFill>
                <a:schemeClr val="tx1">
                  <a:lumMod val="65000"/>
                  <a:lumOff val="35000"/>
                </a:schemeClr>
              </a:solidFill>
              <a:latin typeface="Palatino Linotype" panose="02040502050505030304" pitchFamily="18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s-CL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zonas </a:t>
            </a:r>
            <a:r>
              <a:rPr lang="es-CL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de uso intensivo)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CL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Seguridad para el turista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CL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Señalización vial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CL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Accesibilidad a personas con discapacidad</a:t>
            </a:r>
          </a:p>
        </p:txBody>
      </p:sp>
      <p:sp>
        <p:nvSpPr>
          <p:cNvPr id="7" name="1 Título"/>
          <p:cNvSpPr>
            <a:spLocks noGrp="1"/>
          </p:cNvSpPr>
          <p:nvPr>
            <p:ph type="title" idx="4294967295"/>
          </p:nvPr>
        </p:nvSpPr>
        <p:spPr>
          <a:xfrm>
            <a:off x="323528" y="123478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s-ES" sz="3600" b="1" i="1" dirty="0" smtClean="0">
                <a:solidFill>
                  <a:srgbClr val="005FA1"/>
                </a:solidFill>
                <a:latin typeface="Palatino Linotype" panose="02040502050505030304" pitchFamily="18" charset="0"/>
                <a:cs typeface="Shonar Bangla" panose="020B0502040204020203" pitchFamily="34" charset="0"/>
              </a:rPr>
              <a:t>Plan de Acción: Diagnóstico Analítico</a:t>
            </a:r>
            <a:endParaRPr lang="es-CL" sz="3600" b="1" i="1" dirty="0">
              <a:solidFill>
                <a:srgbClr val="005FA1"/>
              </a:solidFill>
              <a:latin typeface="Palatino Linotype" panose="02040502050505030304" pitchFamily="18" charset="0"/>
              <a:cs typeface="Shonar Bangla" panose="020B0502040204020203" pitchFamily="34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888" y="2354922"/>
            <a:ext cx="4297600" cy="3223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8714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67544" y="1275606"/>
            <a:ext cx="8208912" cy="408623"/>
          </a:xfrm>
          <a:prstGeom prst="round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L" i="1" dirty="0" smtClean="0">
                <a:solidFill>
                  <a:schemeClr val="bg1">
                    <a:lumMod val="50000"/>
                  </a:schemeClr>
                </a:solidFill>
                <a:latin typeface="Palatino Linotype" panose="02040502050505030304" pitchFamily="18" charset="0"/>
              </a:rPr>
              <a:t>CALIDAD Y CAPITAL HUMANO</a:t>
            </a:r>
            <a:endParaRPr lang="es-CL" i="1" dirty="0">
              <a:solidFill>
                <a:schemeClr val="bg1">
                  <a:lumMod val="50000"/>
                </a:scheme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2915816" y="1941096"/>
            <a:ext cx="612068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CL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Política de conciencia turística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CL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Plan de capacitación para trabajadores del sector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CL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Fomento del Sello Q </a:t>
            </a:r>
            <a:r>
              <a:rPr lang="es-CL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para </a:t>
            </a:r>
            <a:r>
              <a:rPr lang="es-CL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prestadores de servicios turísticos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CL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Auto seguimiento para el Sistema de Clasificación, Calidad y Seguridad de Prestadores de servicios turísticos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CL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Promoción del uso competencias laborales de </a:t>
            </a:r>
            <a:r>
              <a:rPr lang="es-CL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ChileValora</a:t>
            </a:r>
            <a:endParaRPr lang="es-CL" i="1" dirty="0">
              <a:solidFill>
                <a:schemeClr val="tx1">
                  <a:lumMod val="65000"/>
                  <a:lumOff val="35000"/>
                </a:schemeClr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510"/>
          <a:stretch>
            <a:fillRect/>
          </a:stretch>
        </p:blipFill>
        <p:spPr bwMode="auto">
          <a:xfrm>
            <a:off x="688062" y="2132856"/>
            <a:ext cx="1723698" cy="2314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1 Título"/>
          <p:cNvSpPr>
            <a:spLocks noGrp="1"/>
          </p:cNvSpPr>
          <p:nvPr>
            <p:ph type="title" idx="4294967295"/>
          </p:nvPr>
        </p:nvSpPr>
        <p:spPr>
          <a:xfrm>
            <a:off x="323528" y="123478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s-ES" sz="3600" b="1" i="1" dirty="0" smtClean="0">
                <a:solidFill>
                  <a:srgbClr val="005FA1"/>
                </a:solidFill>
                <a:latin typeface="Palatino Linotype" panose="02040502050505030304" pitchFamily="18" charset="0"/>
                <a:cs typeface="Shonar Bangla" panose="020B0502040204020203" pitchFamily="34" charset="0"/>
              </a:rPr>
              <a:t>Plan de Acción: Diagnóstico Analítico</a:t>
            </a:r>
            <a:endParaRPr lang="es-CL" sz="3600" b="1" i="1" dirty="0">
              <a:solidFill>
                <a:srgbClr val="005FA1"/>
              </a:solidFill>
              <a:latin typeface="Palatino Linotype" panose="02040502050505030304" pitchFamily="18" charset="0"/>
              <a:cs typeface="Shonar Bangla" panose="020B0502040204020203" pitchFamily="34" charset="0"/>
            </a:endParaRPr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11" y="4540305"/>
            <a:ext cx="4867577" cy="22218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155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467544" y="1234662"/>
            <a:ext cx="8208912" cy="408623"/>
          </a:xfrm>
          <a:prstGeom prst="roundRect">
            <a:avLst/>
          </a:prstGeom>
          <a:ln>
            <a:solidFill>
              <a:srgbClr val="005F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 i="1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defRPr>
            </a:lvl1pPr>
            <a:lvl2pPr lvl="1"/>
            <a:lvl4pPr lvl="3">
              <a:defRPr b="1"/>
            </a:lvl4pPr>
          </a:lstStyle>
          <a:p>
            <a:r>
              <a:rPr lang="es-CL" dirty="0" smtClean="0"/>
              <a:t>INTELIGENCIA DE MERCADO</a:t>
            </a:r>
            <a:endParaRPr lang="es-CL" dirty="0"/>
          </a:p>
        </p:txBody>
      </p:sp>
      <p:sp>
        <p:nvSpPr>
          <p:cNvPr id="4" name="3 CuadroTexto"/>
          <p:cNvSpPr txBox="1"/>
          <p:nvPr/>
        </p:nvSpPr>
        <p:spPr>
          <a:xfrm>
            <a:off x="467543" y="1844824"/>
            <a:ext cx="8191961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s-CL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</a:rPr>
              <a:t>Levantamiento de información y estadística de la zona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s-CL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</a:rPr>
              <a:t>Análisis y seguimiento de la información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s-CL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</a:rPr>
              <a:t>Registro de prestadores de servicios turísticos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276" y="3342134"/>
            <a:ext cx="5680044" cy="23911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1 Título"/>
          <p:cNvSpPr>
            <a:spLocks noGrp="1"/>
          </p:cNvSpPr>
          <p:nvPr>
            <p:ph type="title" idx="4294967295"/>
          </p:nvPr>
        </p:nvSpPr>
        <p:spPr>
          <a:xfrm>
            <a:off x="323528" y="123478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s-ES" sz="3600" b="1" i="1" dirty="0" smtClean="0">
                <a:solidFill>
                  <a:srgbClr val="005FA1"/>
                </a:solidFill>
                <a:latin typeface="Palatino Linotype" panose="02040502050505030304" pitchFamily="18" charset="0"/>
                <a:cs typeface="Shonar Bangla" panose="020B0502040204020203" pitchFamily="34" charset="0"/>
              </a:rPr>
              <a:t>Plan de Acción: Diagnóstico Analítico</a:t>
            </a:r>
            <a:endParaRPr lang="es-CL" sz="3600" b="1" i="1" dirty="0">
              <a:solidFill>
                <a:srgbClr val="005FA1"/>
              </a:solidFill>
              <a:latin typeface="Palatino Linotype" panose="02040502050505030304" pitchFamily="18" charset="0"/>
              <a:cs typeface="Shonar Bangl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604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01368" y="1326123"/>
            <a:ext cx="8541263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defRPr/>
            </a:pPr>
            <a:r>
              <a:rPr lang="es-CL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1. Definición </a:t>
            </a:r>
            <a:r>
              <a:rPr lang="es-CL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de la Entidad Gestora</a:t>
            </a:r>
          </a:p>
          <a:p>
            <a:pPr marL="742950" lvl="1" indent="-28575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s-CL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Estatutos de la </a:t>
            </a:r>
            <a:r>
              <a:rPr lang="es-CL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entidad </a:t>
            </a:r>
            <a:r>
              <a:rPr lang="es-CL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gestora (tipo, estructura societaria, etc.)</a:t>
            </a:r>
            <a:endParaRPr lang="es-CL" sz="2000" i="1" dirty="0">
              <a:solidFill>
                <a:schemeClr val="tx1">
                  <a:lumMod val="65000"/>
                  <a:lumOff val="35000"/>
                </a:schemeClr>
              </a:solidFill>
              <a:latin typeface="Palatino Linotype" panose="02040502050505030304" pitchFamily="18" charset="0"/>
            </a:endParaRPr>
          </a:p>
          <a:p>
            <a:pPr marL="742950" lvl="1" indent="-28575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s-CL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Estructura organizacional y perfil del </a:t>
            </a:r>
            <a:r>
              <a:rPr lang="es-CL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Gerente.</a:t>
            </a:r>
          </a:p>
          <a:p>
            <a:pPr marL="742950" lvl="1" indent="-28575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s-CL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Modelo </a:t>
            </a:r>
            <a:r>
              <a:rPr lang="es-CL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de </a:t>
            </a:r>
            <a:r>
              <a:rPr lang="es-CL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gestión</a:t>
            </a:r>
            <a:br>
              <a:rPr lang="es-CL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</a:br>
            <a:endParaRPr lang="es-CL" sz="2000" i="1" dirty="0" smtClean="0">
              <a:solidFill>
                <a:schemeClr val="tx1">
                  <a:lumMod val="65000"/>
                  <a:lumOff val="35000"/>
                </a:schemeClr>
              </a:solidFill>
              <a:latin typeface="Palatino Linotype" panose="02040502050505030304" pitchFamily="18" charset="0"/>
            </a:endParaRPr>
          </a:p>
          <a:p>
            <a:pPr>
              <a:spcBef>
                <a:spcPts val="1200"/>
              </a:spcBef>
              <a:defRPr/>
            </a:pPr>
            <a:r>
              <a:rPr lang="es-CL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2. Plan de Finanzas: Presupuesto y Financiamiento</a:t>
            </a:r>
          </a:p>
          <a:p>
            <a:pPr>
              <a:spcBef>
                <a:spcPts val="1200"/>
              </a:spcBef>
              <a:defRPr/>
            </a:pPr>
            <a:r>
              <a:rPr lang="es-CL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 </a:t>
            </a:r>
          </a:p>
          <a:p>
            <a:pPr>
              <a:spcBef>
                <a:spcPts val="1200"/>
              </a:spcBef>
              <a:defRPr/>
            </a:pPr>
            <a:r>
              <a:rPr lang="es-CL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3. Seguimiento </a:t>
            </a:r>
            <a:r>
              <a:rPr lang="es-CL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rPr>
              <a:t>y evaluación	</a:t>
            </a:r>
          </a:p>
        </p:txBody>
      </p:sp>
      <p:sp>
        <p:nvSpPr>
          <p:cNvPr id="4" name="1 Título"/>
          <p:cNvSpPr>
            <a:spLocks noGrp="1"/>
          </p:cNvSpPr>
          <p:nvPr>
            <p:ph type="title" idx="4294967295"/>
          </p:nvPr>
        </p:nvSpPr>
        <p:spPr>
          <a:xfrm>
            <a:off x="179512" y="123478"/>
            <a:ext cx="8375088" cy="857250"/>
          </a:xfrm>
        </p:spPr>
        <p:txBody>
          <a:bodyPr>
            <a:normAutofit fontScale="90000"/>
          </a:bodyPr>
          <a:lstStyle/>
          <a:p>
            <a:pPr algn="l"/>
            <a:r>
              <a:rPr lang="es-ES" sz="3600" b="1" i="1" dirty="0" smtClean="0">
                <a:solidFill>
                  <a:srgbClr val="005FA1"/>
                </a:solidFill>
                <a:latin typeface="Palatino Linotype" panose="02040502050505030304" pitchFamily="18" charset="0"/>
                <a:cs typeface="Shonar Bangla" panose="020B0502040204020203" pitchFamily="34" charset="0"/>
              </a:rPr>
              <a:t>Plan de Acción: Definición de la Gobernanza</a:t>
            </a:r>
            <a:endParaRPr lang="es-CL" sz="3600" b="1" i="1" dirty="0">
              <a:solidFill>
                <a:srgbClr val="005FA1"/>
              </a:solidFill>
              <a:latin typeface="Palatino Linotype" panose="02040502050505030304" pitchFamily="18" charset="0"/>
              <a:cs typeface="Shonar Bangl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18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619671" y="2420888"/>
            <a:ext cx="385156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8800" dirty="0" smtClean="0">
                <a:solidFill>
                  <a:schemeClr val="bg1"/>
                </a:solidFill>
                <a:latin typeface="Calibri" pitchFamily="34" charset="0"/>
              </a:rPr>
              <a:t>Gracias </a:t>
            </a:r>
            <a:endParaRPr lang="es-CL" sz="88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2880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10463</TotalTime>
  <Words>1277</Words>
  <Application>Microsoft Office PowerPoint</Application>
  <PresentationFormat>Presentación en pantalla (4:3)</PresentationFormat>
  <Paragraphs>241</Paragraphs>
  <Slides>24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Títulos de diapositiva</vt:lpstr>
      </vt:variant>
      <vt:variant>
        <vt:i4>24</vt:i4>
      </vt:variant>
    </vt:vector>
  </HeadingPairs>
  <TitlesOfParts>
    <vt:vector size="28" baseType="lpstr">
      <vt:lpstr>Office Theme</vt:lpstr>
      <vt:lpstr>1_Office Theme</vt:lpstr>
      <vt:lpstr>2_Office Theme</vt:lpstr>
      <vt:lpstr>3_Office Theme</vt:lpstr>
      <vt:lpstr>Presentación de PowerPoint</vt:lpstr>
      <vt:lpstr>Zonas de Interés Turístico</vt:lpstr>
      <vt:lpstr>ZOIT contexto</vt:lpstr>
      <vt:lpstr>ZOIT contexto</vt:lpstr>
      <vt:lpstr>ZOIT Reglamento</vt:lpstr>
      <vt:lpstr>ZOIT Reglamento</vt:lpstr>
      <vt:lpstr>ZOIT Reglamento</vt:lpstr>
      <vt:lpstr>ZOIT Reglamento</vt:lpstr>
      <vt:lpstr>ZOIT Reglamento</vt:lpstr>
      <vt:lpstr>1. Importancia de la Asociatividad</vt:lpstr>
      <vt:lpstr>2. Importancia de la Vocación Turística</vt:lpstr>
      <vt:lpstr>3. Importancia del Diagnóstico: Información de línea base</vt:lpstr>
      <vt:lpstr>Plan de Acción: Información de línea base</vt:lpstr>
      <vt:lpstr>Plan de Acción: Información de línea base</vt:lpstr>
      <vt:lpstr>Plan de Acción: Información de línea base</vt:lpstr>
      <vt:lpstr>Plan de Acción: Diagnóstico Analítico</vt:lpstr>
      <vt:lpstr>Plan de Acción: Diagnóstico Analítico</vt:lpstr>
      <vt:lpstr>Plan de Acción: Diagnóstico Analítico</vt:lpstr>
      <vt:lpstr>Plan de Acción: Diagnóstico Analítico</vt:lpstr>
      <vt:lpstr>Plan de Acción: Diagnóstico Analítico</vt:lpstr>
      <vt:lpstr>Plan de Acción: Diagnóstico Analítico</vt:lpstr>
      <vt:lpstr>Plan de Acción: Diagnóstico Analítico</vt:lpstr>
      <vt:lpstr>Plan de Acción: Definición de la Gobernanza</vt:lpstr>
      <vt:lpstr>Presentación de PowerPoint</vt:lpstr>
    </vt:vector>
  </TitlesOfParts>
  <Company>Gabriel Badagnani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Executive Director</dc:creator>
  <cp:lastModifiedBy>Yessica Zambra</cp:lastModifiedBy>
  <cp:revision>337</cp:revision>
  <cp:lastPrinted>2012-03-22T14:39:12Z</cp:lastPrinted>
  <dcterms:created xsi:type="dcterms:W3CDTF">2011-05-01T21:14:10Z</dcterms:created>
  <dcterms:modified xsi:type="dcterms:W3CDTF">2014-03-28T21:46:34Z</dcterms:modified>
</cp:coreProperties>
</file>