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3" r:id="rId2"/>
    <p:sldMasterId id="2147483665" r:id="rId3"/>
    <p:sldMasterId id="2147485772" r:id="rId4"/>
  </p:sldMasterIdLst>
  <p:notesMasterIdLst>
    <p:notesMasterId r:id="rId36"/>
  </p:notesMasterIdLst>
  <p:handoutMasterIdLst>
    <p:handoutMasterId r:id="rId37"/>
  </p:handoutMasterIdLst>
  <p:sldIdLst>
    <p:sldId id="461" r:id="rId5"/>
    <p:sldId id="463" r:id="rId6"/>
    <p:sldId id="622" r:id="rId7"/>
    <p:sldId id="606" r:id="rId8"/>
    <p:sldId id="636" r:id="rId9"/>
    <p:sldId id="605" r:id="rId10"/>
    <p:sldId id="623" r:id="rId11"/>
    <p:sldId id="637" r:id="rId12"/>
    <p:sldId id="625" r:id="rId13"/>
    <p:sldId id="642" r:id="rId14"/>
    <p:sldId id="641" r:id="rId15"/>
    <p:sldId id="638" r:id="rId16"/>
    <p:sldId id="644" r:id="rId17"/>
    <p:sldId id="639" r:id="rId18"/>
    <p:sldId id="649" r:id="rId19"/>
    <p:sldId id="650" r:id="rId20"/>
    <p:sldId id="630" r:id="rId21"/>
    <p:sldId id="631" r:id="rId22"/>
    <p:sldId id="632" r:id="rId23"/>
    <p:sldId id="633" r:id="rId24"/>
    <p:sldId id="634" r:id="rId25"/>
    <p:sldId id="646" r:id="rId26"/>
    <p:sldId id="645" r:id="rId27"/>
    <p:sldId id="647" r:id="rId28"/>
    <p:sldId id="648" r:id="rId29"/>
    <p:sldId id="643" r:id="rId30"/>
    <p:sldId id="616" r:id="rId31"/>
    <p:sldId id="618" r:id="rId32"/>
    <p:sldId id="621" r:id="rId33"/>
    <p:sldId id="598" r:id="rId34"/>
    <p:sldId id="585" r:id="rId35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-4">
          <p15:clr>
            <a:srgbClr val="A4A3A4"/>
          </p15:clr>
        </p15:guide>
        <p15:guide id="2" pos="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F9EFA5"/>
    <a:srgbClr val="EDFB9B"/>
    <a:srgbClr val="005FA1"/>
    <a:srgbClr val="000000"/>
    <a:srgbClr val="4A93E4"/>
    <a:srgbClr val="0066FF"/>
    <a:srgbClr val="260F00"/>
    <a:srgbClr val="FE454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44" autoAdjust="0"/>
    <p:restoredTop sz="86918" autoAdjust="0"/>
  </p:normalViewPr>
  <p:slideViewPr>
    <p:cSldViewPr snapToObjects="1">
      <p:cViewPr varScale="1">
        <p:scale>
          <a:sx n="76" d="100"/>
          <a:sy n="76" d="100"/>
        </p:scale>
        <p:origin x="336" y="90"/>
      </p:cViewPr>
      <p:guideLst>
        <p:guide orient="horz" pos="-4"/>
        <p:guide pos="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1"/>
          </a:xfrm>
          <a:prstGeom prst="rect">
            <a:avLst/>
          </a:prstGeom>
        </p:spPr>
        <p:txBody>
          <a:bodyPr vert="horz" lIns="94838" tIns="47419" rIns="94838" bIns="47419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1"/>
          </a:xfrm>
          <a:prstGeom prst="rect">
            <a:avLst/>
          </a:prstGeom>
        </p:spPr>
        <p:txBody>
          <a:bodyPr vert="horz" lIns="94838" tIns="47419" rIns="94838" bIns="47419" rtlCol="0"/>
          <a:lstStyle>
            <a:lvl1pPr algn="r">
              <a:defRPr sz="1200"/>
            </a:lvl1pPr>
          </a:lstStyle>
          <a:p>
            <a:pPr>
              <a:defRPr/>
            </a:pPr>
            <a:fld id="{F22FAE04-E90F-45D8-8E31-AF69977A8924}" type="datetimeFigureOut">
              <a:rPr lang="es-ES"/>
              <a:pPr>
                <a:defRPr/>
              </a:pPr>
              <a:t>08/07/2015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1"/>
          </a:xfrm>
          <a:prstGeom prst="rect">
            <a:avLst/>
          </a:prstGeom>
        </p:spPr>
        <p:txBody>
          <a:bodyPr vert="horz" lIns="94838" tIns="47419" rIns="94838" bIns="4741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1"/>
          </a:xfrm>
          <a:prstGeom prst="rect">
            <a:avLst/>
          </a:prstGeom>
        </p:spPr>
        <p:txBody>
          <a:bodyPr vert="horz" lIns="94838" tIns="47419" rIns="94838" bIns="47419" rtlCol="0" anchor="b"/>
          <a:lstStyle>
            <a:lvl1pPr algn="r">
              <a:defRPr sz="1200"/>
            </a:lvl1pPr>
          </a:lstStyle>
          <a:p>
            <a:pPr>
              <a:defRPr/>
            </a:pPr>
            <a:fld id="{9021BE54-3C57-44E2-9EF0-E2BAFBABE2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4099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1"/>
          </a:xfrm>
          <a:prstGeom prst="rect">
            <a:avLst/>
          </a:prstGeom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1"/>
          </a:xfrm>
          <a:prstGeom prst="rect">
            <a:avLst/>
          </a:prstGeom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7F39AFBD-78BA-4CA0-AA2C-0D76FB8090C7}" type="datetime1">
              <a:rPr lang="en-US"/>
              <a:pPr>
                <a:defRPr/>
              </a:pPr>
              <a:t>7/8/2015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4838" tIns="47419" rIns="94838" bIns="4741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CL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1"/>
          </a:xfrm>
          <a:prstGeom prst="rect">
            <a:avLst/>
          </a:prstGeom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1"/>
          </a:xfrm>
          <a:prstGeom prst="rect">
            <a:avLst/>
          </a:prstGeom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BBDBCFA-01CF-48CB-A6D8-1DA961806B7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04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F7D2D54-8FDB-420C-9DD5-7F6EAAA89F87}" type="slidenum">
              <a:rPr lang="es-CL" smtClean="0"/>
              <a:pPr/>
              <a:t>1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939844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F65603-4223-431D-B205-555BA968BD53}" type="slidenum">
              <a:rPr lang="es-CL" smtClean="0"/>
              <a:pPr/>
              <a:t>2</a:t>
            </a:fld>
            <a:endParaRPr lang="es-CL" smtClean="0"/>
          </a:p>
        </p:txBody>
      </p:sp>
    </p:spTree>
    <p:extLst>
      <p:ext uri="{BB962C8B-B14F-4D97-AF65-F5344CB8AC3E}">
        <p14:creationId xmlns:p14="http://schemas.microsoft.com/office/powerpoint/2010/main" val="242265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3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783326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4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992040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5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277949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6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652684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7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878521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8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BDBCFA-01CF-48CB-A6D8-1DA961806B7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02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14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644255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15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4290669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16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2424369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17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30905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18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4243782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19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916186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20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026097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21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29086218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26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897943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27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846589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28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23855924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Esto yo lo pondría en palabras mas simples dependiendo de la gente que asista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29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562016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66D90-010F-4FCF-A58F-02175036C66E}" type="slidenum">
              <a:rPr lang="es-CL" smtClean="0"/>
              <a:pPr/>
              <a:t>30</a:t>
            </a:fld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6908949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F9AB99-8506-4B79-9F11-14AFF6BCED57}" type="slidenum">
              <a:rPr lang="es-CL" smtClean="0"/>
              <a:pPr/>
              <a:t>31</a:t>
            </a:fld>
            <a:endParaRPr lang="es-CL" smtClean="0"/>
          </a:p>
        </p:txBody>
      </p:sp>
    </p:spTree>
    <p:extLst>
      <p:ext uri="{BB962C8B-B14F-4D97-AF65-F5344CB8AC3E}">
        <p14:creationId xmlns:p14="http://schemas.microsoft.com/office/powerpoint/2010/main" val="926164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7772400" cy="93662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4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6400800" cy="60960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175CDD0-250A-4947-93D6-4A71D47F253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4A30F7E-4DD4-4BB2-9C9C-F7EC6FC127E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30FAA629-735B-4C03-AD53-00E72A18005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D958B45-8912-4A2F-AD87-7F58239FB2E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3C16F-42EF-47FA-AFFF-DF2116B3E91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176F4-59B9-4CBF-BB2E-D4A4D58FCEF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A84D0-2914-4263-AE10-D99B2D6B063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A2593-89F9-4ABF-823D-91F794E1219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535C-BBFD-4775-9DA8-56C781FBD02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3EF67-D75E-4500-B944-C86597DA18C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3247F-E17E-466E-B8F7-8C44EA4260C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EDE44-28B5-4A91-8AD3-CB43427FD9B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5084-3455-4A01-9093-29E73D9DAE1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8B792-62AD-479C-9CF6-BE875EF6449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274638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102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3197A-6E33-4A29-BD9E-51EFA0BB511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BFC1C-657A-4604-901A-E4130B57D9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72C33-2224-49EA-8D0D-8D5A7AD220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3AFBCF0-2FF8-4699-8FEB-80B5376CEB7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7BED301-B31B-410E-B960-6801F327A71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23BF14A-A6AF-4937-9440-1F008754590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777AE15-E497-4772-ACED-E9E647586EB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33371C1-E7B9-43FA-B367-EE45E46257D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52F5ED9-F0C2-43D3-AF0E-AB42D3ECB19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31EF897-4D98-4E06-88FD-63BAB0930E6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AAA884A-A1B3-44A4-8364-BF6522F448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73C8AB6-CB1E-4B85-9BC6-7F66565EF63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AA86F48-B61A-4BA3-90ED-5AA8DC896E3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32CF39B-9C70-4F57-A8DE-A75EC132090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0B26-5F1F-4F00-961E-56FC2F77D95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A235BB-DE8A-4D85-A47C-4AE3CCD15EF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F97A6F-8263-4103-90CF-1078B22976F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F6E056-C40D-4018-BFD8-15F20BF8DDD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FE361F-D569-47AC-9F28-96CC6643707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823E3BA-3C6F-41D7-A72C-63DE30A8EB4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8CE422-F18B-4407-8866-97FCAD11267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A4C8F7D-D08C-4852-BCDC-D007157A8A5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38FE4F-EEA4-4177-A11F-534CEE74AF9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2B255C-A225-4F67-A350-56CD26CB818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C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>
            <a:spLocks noChangeArrowheads="1"/>
          </p:cNvSpPr>
          <p:nvPr userDrawn="1"/>
        </p:nvSpPr>
        <p:spPr bwMode="auto">
          <a:xfrm>
            <a:off x="533400" y="3333750"/>
            <a:ext cx="1033463" cy="3524250"/>
          </a:xfrm>
          <a:prstGeom prst="rect">
            <a:avLst/>
          </a:prstGeom>
          <a:solidFill>
            <a:srgbClr val="006CB7"/>
          </a:solidFill>
          <a:ln w="9525">
            <a:noFill/>
            <a:miter lim="800000"/>
            <a:headEnd/>
            <a:tailEnd/>
          </a:ln>
          <a:effectLst>
            <a:outerShdw dist="38100" dir="12899965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6" name="Rectangle 65"/>
          <p:cNvSpPr>
            <a:spLocks noChangeArrowheads="1"/>
          </p:cNvSpPr>
          <p:nvPr userDrawn="1"/>
        </p:nvSpPr>
        <p:spPr bwMode="auto">
          <a:xfrm>
            <a:off x="1566863" y="3333750"/>
            <a:ext cx="1260475" cy="3524250"/>
          </a:xfrm>
          <a:prstGeom prst="rect">
            <a:avLst/>
          </a:prstGeom>
          <a:solidFill>
            <a:srgbClr val="EF4144"/>
          </a:solidFill>
          <a:ln w="9525">
            <a:noFill/>
            <a:miter lim="800000"/>
            <a:headEnd/>
            <a:tailEnd/>
          </a:ln>
          <a:effectLst>
            <a:outerShdw dist="38100" dir="12899965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latin typeface="Arial" pitchFamily="34" charset="0"/>
            </a:endParaRPr>
          </a:p>
        </p:txBody>
      </p:sp>
      <p:pic>
        <p:nvPicPr>
          <p:cNvPr id="1028" name="Picture 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47700" y="3452813"/>
            <a:ext cx="803275" cy="585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1" name="Rectangle 70"/>
          <p:cNvSpPr>
            <a:spLocks noChangeArrowheads="1"/>
          </p:cNvSpPr>
          <p:nvPr userDrawn="1"/>
        </p:nvSpPr>
        <p:spPr bwMode="auto">
          <a:xfrm>
            <a:off x="533400" y="0"/>
            <a:ext cx="1033463" cy="1371600"/>
          </a:xfrm>
          <a:prstGeom prst="rect">
            <a:avLst/>
          </a:prstGeom>
          <a:solidFill>
            <a:srgbClr val="006CB7"/>
          </a:solidFill>
          <a:ln w="9525">
            <a:noFill/>
            <a:miter lim="800000"/>
            <a:headEnd/>
            <a:tailEnd/>
          </a:ln>
          <a:effectLst>
            <a:outerShdw dist="38100" dir="2700000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 userDrawn="1"/>
        </p:nvSpPr>
        <p:spPr bwMode="auto">
          <a:xfrm>
            <a:off x="1566863" y="0"/>
            <a:ext cx="1260475" cy="1371600"/>
          </a:xfrm>
          <a:prstGeom prst="rect">
            <a:avLst/>
          </a:prstGeom>
          <a:solidFill>
            <a:srgbClr val="EF4144"/>
          </a:solidFill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031" name="8 Imagen" descr="Sin título-1.pn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709738" y="3482975"/>
            <a:ext cx="10048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6765" r:id="rId1"/>
    <p:sldLayoutId id="2147486766" r:id="rId2"/>
    <p:sldLayoutId id="2147486767" r:id="rId3"/>
    <p:sldLayoutId id="2147486768" r:id="rId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77963"/>
            <a:ext cx="81772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50" y="6527800"/>
            <a:ext cx="28956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3313" y="6527800"/>
            <a:ext cx="21336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EB4A405C-1095-44A2-876A-ABC40C1D883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413750" y="-6350"/>
            <a:ext cx="284163" cy="866775"/>
          </a:xfrm>
          <a:prstGeom prst="rect">
            <a:avLst/>
          </a:prstGeom>
          <a:solidFill>
            <a:srgbClr val="006CB7"/>
          </a:solidFill>
          <a:ln w="9525">
            <a:noFill/>
            <a:miter lim="800000"/>
            <a:headEnd/>
            <a:tailEnd/>
          </a:ln>
          <a:effectLst>
            <a:outerShdw dist="38100" dir="2700000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697913" y="0"/>
            <a:ext cx="347662" cy="860425"/>
          </a:xfrm>
          <a:prstGeom prst="rect">
            <a:avLst/>
          </a:prstGeom>
          <a:solidFill>
            <a:srgbClr val="EF4144"/>
          </a:solidFill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413750" y="6400800"/>
            <a:ext cx="284163" cy="457200"/>
          </a:xfrm>
          <a:prstGeom prst="rect">
            <a:avLst/>
          </a:prstGeom>
          <a:solidFill>
            <a:srgbClr val="006CB7"/>
          </a:solidFill>
          <a:ln w="9525">
            <a:noFill/>
            <a:miter lim="800000"/>
            <a:headEnd/>
            <a:tailEnd/>
          </a:ln>
          <a:effectLst>
            <a:outerShdw dist="38100" dir="12899965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697913" y="6400800"/>
            <a:ext cx="347662" cy="457200"/>
          </a:xfrm>
          <a:prstGeom prst="rect">
            <a:avLst/>
          </a:prstGeom>
          <a:solidFill>
            <a:srgbClr val="EF4144"/>
          </a:solidFill>
          <a:ln w="9525">
            <a:noFill/>
            <a:miter lim="800000"/>
            <a:headEnd/>
            <a:tailEnd/>
          </a:ln>
          <a:effectLst>
            <a:outerShdw dist="38100" dir="12899965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69" r:id="rId1"/>
    <p:sldLayoutId id="2147486770" r:id="rId2"/>
    <p:sldLayoutId id="2147486771" r:id="rId3"/>
    <p:sldLayoutId id="2147486772" r:id="rId4"/>
    <p:sldLayoutId id="2147486773" r:id="rId5"/>
    <p:sldLayoutId id="2147486774" r:id="rId6"/>
    <p:sldLayoutId id="2147486775" r:id="rId7"/>
    <p:sldLayoutId id="2147486776" r:id="rId8"/>
    <p:sldLayoutId id="2147486777" r:id="rId9"/>
    <p:sldLayoutId id="2147486778" r:id="rId10"/>
    <p:sldLayoutId id="2147486779" r:id="rId11"/>
    <p:sldLayoutId id="2147486780" r:id="rId12"/>
    <p:sldLayoutId id="2147486781" r:id="rId1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95959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EF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ea typeface="ヒラギノ角ゴ Pro W3" charset="-128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7153275" y="0"/>
            <a:ext cx="1990725" cy="662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8100" dir="5640026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4763" y="0"/>
            <a:ext cx="7148512" cy="6629400"/>
          </a:xfrm>
          <a:prstGeom prst="rect">
            <a:avLst/>
          </a:prstGeom>
          <a:solidFill>
            <a:srgbClr val="006CB7"/>
          </a:solidFill>
          <a:ln w="9525">
            <a:noFill/>
            <a:miter lim="800000"/>
            <a:headEnd/>
            <a:tailEnd/>
          </a:ln>
          <a:effectLst>
            <a:outerShdw dist="38100" dir="3779989" algn="br" rotWithShape="0">
              <a:srgbClr val="808080">
                <a:alpha val="70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25713"/>
            <a:ext cx="647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078" name="16 Imagen" descr="logo mop alta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143750" y="2071688"/>
            <a:ext cx="1998663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782" r:id="rId1"/>
    <p:sldLayoutId id="2147486783" r:id="rId2"/>
    <p:sldLayoutId id="2147486784" r:id="rId3"/>
    <p:sldLayoutId id="2147486785" r:id="rId4"/>
    <p:sldLayoutId id="2147486786" r:id="rId5"/>
    <p:sldLayoutId id="2147486787" r:id="rId6"/>
    <p:sldLayoutId id="2147486788" r:id="rId7"/>
    <p:sldLayoutId id="2147486789" r:id="rId8"/>
    <p:sldLayoutId id="2147486790" r:id="rId9"/>
    <p:sldLayoutId id="2147486791" r:id="rId10"/>
    <p:sldLayoutId id="2147486792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103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70FBCA29-8D2D-4D5D-9AFE-E93031B9930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 userDrawn="1"/>
        </p:nvSpPr>
        <p:spPr bwMode="auto">
          <a:xfrm>
            <a:off x="8413750" y="-6350"/>
            <a:ext cx="284163" cy="866775"/>
          </a:xfrm>
          <a:prstGeom prst="rect">
            <a:avLst/>
          </a:prstGeom>
          <a:solidFill>
            <a:srgbClr val="006CB7"/>
          </a:solidFill>
          <a:ln w="9525">
            <a:noFill/>
            <a:miter lim="800000"/>
            <a:headEnd/>
            <a:tailEnd/>
          </a:ln>
          <a:effectLst>
            <a:outerShdw dist="38100" dir="2700000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 userDrawn="1"/>
        </p:nvSpPr>
        <p:spPr bwMode="auto">
          <a:xfrm>
            <a:off x="8697913" y="0"/>
            <a:ext cx="347662" cy="860425"/>
          </a:xfrm>
          <a:prstGeom prst="rect">
            <a:avLst/>
          </a:prstGeom>
          <a:solidFill>
            <a:srgbClr val="EF4144"/>
          </a:solidFill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8413750" y="6400800"/>
            <a:ext cx="284163" cy="457200"/>
          </a:xfrm>
          <a:prstGeom prst="rect">
            <a:avLst/>
          </a:prstGeom>
          <a:solidFill>
            <a:srgbClr val="006CB7"/>
          </a:solidFill>
          <a:ln w="9525">
            <a:noFill/>
            <a:miter lim="800000"/>
            <a:headEnd/>
            <a:tailEnd/>
          </a:ln>
          <a:effectLst>
            <a:outerShdw dist="38100" dir="12899965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 userDrawn="1"/>
        </p:nvSpPr>
        <p:spPr bwMode="auto">
          <a:xfrm>
            <a:off x="8697913" y="6400800"/>
            <a:ext cx="347662" cy="457200"/>
          </a:xfrm>
          <a:prstGeom prst="rect">
            <a:avLst/>
          </a:prstGeom>
          <a:solidFill>
            <a:srgbClr val="EF4144"/>
          </a:solidFill>
          <a:ln w="9525">
            <a:noFill/>
            <a:miter lim="800000"/>
            <a:headEnd/>
            <a:tailEnd/>
          </a:ln>
          <a:effectLst>
            <a:outerShdw dist="38100" dir="12899965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s-CL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93" r:id="rId1"/>
    <p:sldLayoutId id="2147486794" r:id="rId2"/>
    <p:sldLayoutId id="2147486795" r:id="rId3"/>
    <p:sldLayoutId id="2147486796" r:id="rId4"/>
    <p:sldLayoutId id="2147486797" r:id="rId5"/>
    <p:sldLayoutId id="2147486798" r:id="rId6"/>
    <p:sldLayoutId id="2147486799" r:id="rId7"/>
    <p:sldLayoutId id="2147486800" r:id="rId8"/>
    <p:sldLayoutId id="2147486801" r:id="rId9"/>
    <p:sldLayoutId id="2147486802" r:id="rId10"/>
    <p:sldLayoutId id="2147486803" r:id="rId11"/>
    <p:sldLayoutId id="214748680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 txBox="1">
            <a:spLocks/>
          </p:cNvSpPr>
          <p:nvPr/>
        </p:nvSpPr>
        <p:spPr bwMode="auto">
          <a:xfrm>
            <a:off x="0" y="1412776"/>
            <a:ext cx="914399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3" algn="ctr"/>
            <a:r>
              <a:rPr lang="es-ES" sz="2800" b="1" dirty="0" smtClean="0">
                <a:latin typeface="Century Gothic" pitchFamily="34" charset="0"/>
                <a:cs typeface="Times New Roman" pitchFamily="18" charset="0"/>
              </a:rPr>
              <a:t>PLAN ESTRATÉGICO PARA LA GESTIÓN DE </a:t>
            </a:r>
            <a:r>
              <a:rPr lang="es-ES" sz="2800" b="1" dirty="0">
                <a:latin typeface="Century Gothic" pitchFamily="34" charset="0"/>
                <a:cs typeface="Times New Roman" pitchFamily="18" charset="0"/>
              </a:rPr>
              <a:t>RECURSOS </a:t>
            </a:r>
            <a:r>
              <a:rPr lang="es-ES" sz="2800" b="1" dirty="0" smtClean="0">
                <a:latin typeface="Century Gothic" pitchFamily="34" charset="0"/>
                <a:cs typeface="Times New Roman" pitchFamily="18" charset="0"/>
              </a:rPr>
              <a:t>HÍDRICOS, REGIÓN </a:t>
            </a:r>
            <a:r>
              <a:rPr lang="es-ES" sz="2800" b="1" dirty="0">
                <a:latin typeface="Century Gothic" pitchFamily="34" charset="0"/>
                <a:cs typeface="Times New Roman" pitchFamily="18" charset="0"/>
              </a:rPr>
              <a:t>DE </a:t>
            </a:r>
            <a:r>
              <a:rPr lang="es-ES" sz="2800" b="1" dirty="0" smtClean="0">
                <a:latin typeface="Century Gothic" pitchFamily="34" charset="0"/>
                <a:cs typeface="Times New Roman" pitchFamily="18" charset="0"/>
              </a:rPr>
              <a:t>ANTOFAGASTA</a:t>
            </a:r>
            <a:endParaRPr lang="es-ES_tradnl" sz="2800" b="1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3825180" y="3645024"/>
            <a:ext cx="5067300" cy="7112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latin typeface="+mj-lt"/>
              </a:rPr>
              <a:t>Dirección General de Aguas</a:t>
            </a:r>
            <a:endParaRPr lang="es-CL" sz="1400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 err="1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Arcadis</a:t>
            </a:r>
            <a:r>
              <a:rPr lang="es-ES" sz="1400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Chile</a:t>
            </a:r>
            <a:endParaRPr lang="es-ES" sz="1400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828601" y="2377683"/>
            <a:ext cx="9143999" cy="9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3" algn="ctr"/>
            <a:r>
              <a:rPr lang="es-ES" sz="2800" b="1" dirty="0" smtClean="0">
                <a:solidFill>
                  <a:srgbClr val="FFFF00"/>
                </a:solidFill>
                <a:latin typeface="Century Gothic" pitchFamily="34" charset="0"/>
                <a:cs typeface="Times New Roman" pitchFamily="18" charset="0"/>
              </a:rPr>
              <a:t>Participación Ciudadana (PAC) </a:t>
            </a:r>
          </a:p>
          <a:p>
            <a:pPr marL="36513" algn="ctr"/>
            <a:r>
              <a:rPr lang="es-ES" sz="2800" b="1" dirty="0" smtClean="0">
                <a:solidFill>
                  <a:srgbClr val="FFFF00"/>
                </a:solidFill>
                <a:latin typeface="Century Gothic" pitchFamily="34" charset="0"/>
                <a:cs typeface="Times New Roman" pitchFamily="18" charset="0"/>
              </a:rPr>
              <a:t>Taller 2: Líneas de Acción e Iniciativas</a:t>
            </a:r>
          </a:p>
          <a:p>
            <a:pPr marL="36513" algn="ctr"/>
            <a:r>
              <a:rPr lang="es-ES" sz="2800" b="1" dirty="0" smtClean="0">
                <a:solidFill>
                  <a:srgbClr val="FFFF00"/>
                </a:solidFill>
                <a:latin typeface="Century Gothic" pitchFamily="34" charset="0"/>
                <a:cs typeface="Times New Roman" pitchFamily="18" charset="0"/>
              </a:rPr>
              <a:t>San Pedro de Atacama</a:t>
            </a:r>
            <a:endParaRPr lang="es-ES_tradnl" sz="2800" b="1" dirty="0">
              <a:solidFill>
                <a:srgbClr val="FFFF00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672" y="4284216"/>
            <a:ext cx="3777712" cy="238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1259632" y="521047"/>
            <a:ext cx="6840760" cy="67570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s-CL" sz="3000" dirty="0" smtClean="0">
                <a:solidFill>
                  <a:schemeClr val="tx1"/>
                </a:solidFill>
                <a:effectLst/>
              </a:rPr>
              <a:t>Programa de Trabajo Taller 2</a:t>
            </a:r>
            <a:endParaRPr lang="es-CL" sz="3000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785812" y="1556792"/>
            <a:ext cx="774662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542925" marR="0" lvl="0" indent="-457200" algn="just" defTabSz="914400" rtl="0" eaLnBrk="1" fontAlgn="base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2000"/>
              <a:buFont typeface="Wingdings 2" pitchFamily="18" charset="2"/>
              <a:buChar char="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Bienvenida y presentación general (DGA)</a:t>
            </a:r>
          </a:p>
          <a:p>
            <a:pPr marL="542925" marR="0" lvl="0" indent="-457200" algn="just" defTabSz="914400" rtl="0" eaLnBrk="1" fontAlgn="base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2000"/>
              <a:buFont typeface="Wingdings 2" pitchFamily="18" charset="2"/>
              <a:buChar char=""/>
              <a:tabLst/>
              <a:defRPr/>
            </a:pPr>
            <a:r>
              <a:rPr lang="es-ES" sz="2200" dirty="0" smtClean="0">
                <a:latin typeface="+mn-lt"/>
                <a:ea typeface="+mn-ea"/>
              </a:rPr>
              <a:t>Presentación Plan Estratégico</a:t>
            </a:r>
          </a:p>
          <a:p>
            <a:pPr marL="542925" marR="0" lvl="0" indent="-457200" algn="just" defTabSz="914400" rtl="0" eaLnBrk="1" fontAlgn="base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2000"/>
              <a:buFont typeface="Wingdings 2" pitchFamily="18" charset="2"/>
              <a:buChar char="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Revisión</a:t>
            </a:r>
            <a:r>
              <a:rPr kumimoji="0" lang="es-E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brechas y líneas de acción</a:t>
            </a:r>
            <a:endParaRPr kumimoji="0" lang="es-E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2925" marR="0" lvl="0" indent="-457200" algn="just" defTabSz="914400" rtl="0" eaLnBrk="1" fontAlgn="base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2000"/>
              <a:buFont typeface="Wingdings 2" pitchFamily="18" charset="2"/>
              <a:buChar char=""/>
              <a:tabLst/>
              <a:defRPr/>
            </a:pPr>
            <a:r>
              <a:rPr lang="es-ES" sz="2200" dirty="0" smtClean="0">
                <a:latin typeface="+mn-lt"/>
                <a:ea typeface="+mn-ea"/>
              </a:rPr>
              <a:t>Priorización de Iniciativas</a:t>
            </a:r>
          </a:p>
          <a:p>
            <a:pPr marL="542925" marR="0" lvl="0" indent="-457200" algn="just" defTabSz="914400" rtl="0" eaLnBrk="1" fontAlgn="base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2000"/>
              <a:buFont typeface="Wingdings 2" pitchFamily="18" charset="2"/>
              <a:buChar char=""/>
              <a:tabLst/>
              <a:defRPr/>
            </a:pPr>
            <a:r>
              <a:rPr kumimoji="0" lang="es-E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Cierre</a:t>
            </a:r>
            <a:endParaRPr kumimoji="0" lang="es-CL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2339752" y="521047"/>
            <a:ext cx="4042792" cy="74771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s-CL" sz="3000" dirty="0" smtClean="0">
                <a:solidFill>
                  <a:schemeClr val="tx1"/>
                </a:solidFill>
                <a:effectLst/>
              </a:rPr>
              <a:t>¿Que es un Plan?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1403648" y="3977431"/>
            <a:ext cx="6552728" cy="45968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¿Que se obtiene como resultado?</a:t>
            </a:r>
          </a:p>
        </p:txBody>
      </p:sp>
      <p:sp>
        <p:nvSpPr>
          <p:cNvPr id="8" name="14 CuadroTexto"/>
          <p:cNvSpPr txBox="1"/>
          <p:nvPr/>
        </p:nvSpPr>
        <p:spPr>
          <a:xfrm>
            <a:off x="827584" y="1484784"/>
            <a:ext cx="7406779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000" dirty="0"/>
              <a:t>Un Plan de Recursos Hídricos es un instrumento de planificación indicativo, cuyo propósito es contribuir a orientar las decisiones públicas y privadas, en armonía con el medio ambiente y en condiciones de equilibrio que permita la sustentabilidad dentro de una visión de corto, mediano y largo plazo.</a:t>
            </a:r>
          </a:p>
        </p:txBody>
      </p:sp>
      <p:sp>
        <p:nvSpPr>
          <p:cNvPr id="9" name="14 CuadroTexto"/>
          <p:cNvSpPr txBox="1"/>
          <p:nvPr/>
        </p:nvSpPr>
        <p:spPr>
          <a:xfrm>
            <a:off x="820400" y="4797152"/>
            <a:ext cx="7406779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CL" dirty="0" smtClean="0"/>
              <a:t>Documento con </a:t>
            </a:r>
            <a:r>
              <a:rPr lang="es-ES" dirty="0"/>
              <a:t>p</a:t>
            </a:r>
            <a:r>
              <a:rPr lang="es-ES" dirty="0" smtClean="0"/>
              <a:t>ropuesta </a:t>
            </a:r>
            <a:r>
              <a:rPr lang="es-ES" dirty="0"/>
              <a:t>de medidas concretas que disminuyan las brechas y necesidades identificadas en el territorio en torno al recurso </a:t>
            </a:r>
            <a:r>
              <a:rPr lang="es-ES" dirty="0" smtClean="0"/>
              <a:t>hídrico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6635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lecha abajo"/>
          <p:cNvSpPr/>
          <p:nvPr/>
        </p:nvSpPr>
        <p:spPr>
          <a:xfrm>
            <a:off x="4040785" y="1628800"/>
            <a:ext cx="576064" cy="4752528"/>
          </a:xfrm>
          <a:prstGeom prst="downArrow">
            <a:avLst/>
          </a:prstGeom>
          <a:solidFill>
            <a:srgbClr val="FF0000">
              <a:alpha val="5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467544" y="665063"/>
            <a:ext cx="7920880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lvl="0" algn="ctr" defTabSz="914400">
              <a:defRPr/>
            </a:pPr>
            <a:r>
              <a:rPr lang="es-ES" sz="2800" b="1" dirty="0">
                <a:latin typeface="+mj-lt"/>
                <a:ea typeface="+mj-ea"/>
                <a:cs typeface="+mj-cs"/>
              </a:rPr>
              <a:t>PLAN ESTRATÉGICO PARA LA GESTIÓN </a:t>
            </a:r>
            <a:r>
              <a:rPr lang="es-ES" sz="2800" b="1" dirty="0" smtClean="0">
                <a:latin typeface="+mj-lt"/>
                <a:ea typeface="+mj-ea"/>
                <a:cs typeface="+mj-cs"/>
              </a:rPr>
              <a:t>DE RECURSOS </a:t>
            </a:r>
            <a:r>
              <a:rPr lang="es-ES" sz="2800" b="1" dirty="0">
                <a:latin typeface="+mj-lt"/>
                <a:ea typeface="+mj-ea"/>
                <a:cs typeface="+mj-cs"/>
              </a:rPr>
              <a:t>HÍDRICOS</a:t>
            </a:r>
            <a:endParaRPr kumimoji="0" lang="es-CL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813561" y="170080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OBJETIVOS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queremos que sea nuestra región?</a:t>
            </a:r>
            <a:endParaRPr lang="es-CL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813561" y="278092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BRECHAS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¿Qué nos falta para cumplir nuestros objetivos?</a:t>
            </a:r>
            <a:endParaRPr lang="es-CL" sz="1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831456" y="3883695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LÍNEAS DE ACCIÓN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disminuimos las brechas?</a:t>
            </a:r>
            <a:endParaRPr lang="es-CL" sz="1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2837632" y="4963234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INICIATIVAS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Proyectos específicos por líneas de acción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249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lecha derecha"/>
          <p:cNvSpPr/>
          <p:nvPr/>
        </p:nvSpPr>
        <p:spPr>
          <a:xfrm>
            <a:off x="4716016" y="1772816"/>
            <a:ext cx="504056" cy="481409"/>
          </a:xfrm>
          <a:prstGeom prst="rightArrow">
            <a:avLst/>
          </a:prstGeom>
          <a:solidFill>
            <a:srgbClr val="FF0000">
              <a:alpha val="5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abajo"/>
          <p:cNvSpPr/>
          <p:nvPr/>
        </p:nvSpPr>
        <p:spPr>
          <a:xfrm>
            <a:off x="6561065" y="1628800"/>
            <a:ext cx="576064" cy="4752528"/>
          </a:xfrm>
          <a:prstGeom prst="downArrow">
            <a:avLst/>
          </a:prstGeom>
          <a:solidFill>
            <a:srgbClr val="FF0000">
              <a:alpha val="5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467544" y="665063"/>
            <a:ext cx="7920880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lvl="0" algn="ctr" defTabSz="914400">
              <a:defRPr/>
            </a:pPr>
            <a:r>
              <a:rPr lang="es-ES" sz="2800" b="1" dirty="0">
                <a:latin typeface="+mj-lt"/>
                <a:ea typeface="+mj-ea"/>
                <a:cs typeface="+mj-cs"/>
              </a:rPr>
              <a:t>PLAN ESTRATÉGICO PARA LA GESTIÓN </a:t>
            </a:r>
            <a:r>
              <a:rPr lang="es-ES" sz="2800" b="1" dirty="0" smtClean="0">
                <a:latin typeface="+mj-lt"/>
                <a:ea typeface="+mj-ea"/>
                <a:cs typeface="+mj-cs"/>
              </a:rPr>
              <a:t>DE RECURSOS </a:t>
            </a:r>
            <a:r>
              <a:rPr lang="es-ES" sz="2800" b="1" dirty="0">
                <a:latin typeface="+mj-lt"/>
                <a:ea typeface="+mj-ea"/>
                <a:cs typeface="+mj-cs"/>
              </a:rPr>
              <a:t>HÍDRICOS</a:t>
            </a:r>
            <a:endParaRPr kumimoji="0" lang="es-CL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333841" y="170080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OBJETIVOS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queremos que sea nuestra región?</a:t>
            </a:r>
            <a:endParaRPr lang="es-CL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333841" y="278092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BRECHAS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¿Qué nos falta para cumplir nuestros objetivos?</a:t>
            </a:r>
            <a:endParaRPr lang="es-CL" sz="1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351736" y="3883695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LÍNEAS DE ACCIÓN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disminuimos las brechas?</a:t>
            </a:r>
            <a:endParaRPr lang="es-CL" sz="1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357912" y="4963234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INICIATIVAS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Proyectos específicos por líneas de acción</a:t>
            </a:r>
            <a:endParaRPr lang="es-CL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755576" y="1700808"/>
            <a:ext cx="3960440" cy="389337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1400" b="1" dirty="0" smtClean="0">
              <a:solidFill>
                <a:schemeClr val="tx1"/>
              </a:solidFill>
            </a:endParaRP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Revisión de Planes y Programas Regionales, Comunales, etc.</a:t>
            </a:r>
          </a:p>
          <a:p>
            <a:pPr algn="ctr" defTabSz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2400" b="1" dirty="0" smtClean="0">
                <a:solidFill>
                  <a:schemeClr val="tx1"/>
                </a:solidFill>
              </a:rPr>
              <a:t>+</a:t>
            </a:r>
            <a:endParaRPr lang="es-CL" sz="2400" b="1" dirty="0">
              <a:solidFill>
                <a:schemeClr val="tx1"/>
              </a:solidFill>
            </a:endParaRP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Recoger problemática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Complementar diagnóstico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(Taller 1)</a:t>
            </a:r>
          </a:p>
          <a:p>
            <a:pPr algn="ctr" defTabSz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2400" b="1" dirty="0">
                <a:solidFill>
                  <a:schemeClr val="tx1"/>
                </a:solidFill>
              </a:rPr>
              <a:t>+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Criterio Experto</a:t>
            </a:r>
          </a:p>
          <a:p>
            <a:pPr algn="ctr" defTabSz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2400" b="1" dirty="0">
                <a:solidFill>
                  <a:schemeClr val="tx1"/>
                </a:solidFill>
              </a:rPr>
              <a:t>+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Inspección Fiscal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84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lecha derecha"/>
          <p:cNvSpPr/>
          <p:nvPr/>
        </p:nvSpPr>
        <p:spPr>
          <a:xfrm>
            <a:off x="4788024" y="2996952"/>
            <a:ext cx="504056" cy="481409"/>
          </a:xfrm>
          <a:prstGeom prst="rightArrow">
            <a:avLst/>
          </a:prstGeom>
          <a:solidFill>
            <a:srgbClr val="FF0000">
              <a:alpha val="5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abajo"/>
          <p:cNvSpPr/>
          <p:nvPr/>
        </p:nvSpPr>
        <p:spPr>
          <a:xfrm>
            <a:off x="6561065" y="1628800"/>
            <a:ext cx="576064" cy="4752528"/>
          </a:xfrm>
          <a:prstGeom prst="downArrow">
            <a:avLst/>
          </a:prstGeom>
          <a:solidFill>
            <a:srgbClr val="FF0000">
              <a:alpha val="5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467544" y="665063"/>
            <a:ext cx="7920880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lvl="0" algn="ctr" defTabSz="914400">
              <a:defRPr/>
            </a:pPr>
            <a:r>
              <a:rPr lang="es-ES" sz="2800" b="1" dirty="0">
                <a:latin typeface="+mj-lt"/>
                <a:ea typeface="+mj-ea"/>
                <a:cs typeface="+mj-cs"/>
              </a:rPr>
              <a:t>PLAN ESTRATÉGICO PARA LA GESTIÓN </a:t>
            </a:r>
            <a:r>
              <a:rPr lang="es-ES" sz="2800" b="1" dirty="0" smtClean="0">
                <a:latin typeface="+mj-lt"/>
                <a:ea typeface="+mj-ea"/>
                <a:cs typeface="+mj-cs"/>
              </a:rPr>
              <a:t>DE RECURSOS </a:t>
            </a:r>
            <a:r>
              <a:rPr lang="es-ES" sz="2800" b="1" dirty="0">
                <a:latin typeface="+mj-lt"/>
                <a:ea typeface="+mj-ea"/>
                <a:cs typeface="+mj-cs"/>
              </a:rPr>
              <a:t>HÍDRICOS</a:t>
            </a:r>
            <a:endParaRPr kumimoji="0" lang="es-CL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333841" y="170080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OBJETIVOS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queremos que sea nuestra región?</a:t>
            </a:r>
            <a:endParaRPr lang="es-CL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333841" y="278092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BRECHAS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¿Qué nos falta para cumplir nuestros objetivos?</a:t>
            </a:r>
            <a:endParaRPr lang="es-CL" sz="1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351736" y="3883695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LÍNEAS DE ACCIÓN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disminuimos las brechas?</a:t>
            </a:r>
            <a:endParaRPr lang="es-CL" sz="1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357912" y="4963234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INICIATIVAS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Proyectos específicos por líneas de acción</a:t>
            </a:r>
            <a:endParaRPr lang="es-CL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70451" y="2708920"/>
            <a:ext cx="4385298" cy="106182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800" b="1" dirty="0" smtClean="0">
              <a:solidFill>
                <a:schemeClr val="tx1"/>
              </a:solidFill>
            </a:endParaRP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OBJETIVOS           DIAGNÓSTICO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                              (Situación Actual)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800" b="1" dirty="0" smtClean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221519" y="2708920"/>
            <a:ext cx="3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-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23219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lecha derecha"/>
          <p:cNvSpPr/>
          <p:nvPr/>
        </p:nvSpPr>
        <p:spPr>
          <a:xfrm>
            <a:off x="4788024" y="4027709"/>
            <a:ext cx="504056" cy="481409"/>
          </a:xfrm>
          <a:prstGeom prst="rightArrow">
            <a:avLst/>
          </a:prstGeom>
          <a:solidFill>
            <a:srgbClr val="FF0000">
              <a:alpha val="5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abajo"/>
          <p:cNvSpPr/>
          <p:nvPr/>
        </p:nvSpPr>
        <p:spPr>
          <a:xfrm>
            <a:off x="6561065" y="1628800"/>
            <a:ext cx="576064" cy="4752528"/>
          </a:xfrm>
          <a:prstGeom prst="downArrow">
            <a:avLst/>
          </a:prstGeom>
          <a:solidFill>
            <a:srgbClr val="FF0000">
              <a:alpha val="5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467544" y="665063"/>
            <a:ext cx="7920880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lvl="0" algn="ctr" defTabSz="914400">
              <a:defRPr/>
            </a:pPr>
            <a:r>
              <a:rPr lang="es-ES" sz="2800" b="1" dirty="0">
                <a:latin typeface="+mj-lt"/>
                <a:ea typeface="+mj-ea"/>
                <a:cs typeface="+mj-cs"/>
              </a:rPr>
              <a:t>PLAN ESTRATÉGICO PARA LA GESTIÓN </a:t>
            </a:r>
            <a:r>
              <a:rPr lang="es-ES" sz="2800" b="1" dirty="0" smtClean="0">
                <a:latin typeface="+mj-lt"/>
                <a:ea typeface="+mj-ea"/>
                <a:cs typeface="+mj-cs"/>
              </a:rPr>
              <a:t>DE RECURSOS </a:t>
            </a:r>
            <a:r>
              <a:rPr lang="es-ES" sz="2800" b="1" dirty="0">
                <a:latin typeface="+mj-lt"/>
                <a:ea typeface="+mj-ea"/>
                <a:cs typeface="+mj-cs"/>
              </a:rPr>
              <a:t>HÍDRICOS</a:t>
            </a:r>
            <a:endParaRPr kumimoji="0" lang="es-CL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333841" y="170080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OBJETIVOS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queremos que sea nuestra región?</a:t>
            </a:r>
            <a:endParaRPr lang="es-CL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333841" y="2780928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BRECHAS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¿Qué nos falta para cumplir nuestros objetivos?</a:t>
            </a:r>
            <a:endParaRPr lang="es-CL" sz="1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351736" y="3883695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LÍNEAS DE ACCIÓN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disminuimos las brechas?</a:t>
            </a:r>
            <a:endParaRPr lang="es-CL" sz="1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357912" y="4963234"/>
            <a:ext cx="3030512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INICIATIVAS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Proyectos específicos por líneas de acción</a:t>
            </a:r>
            <a:endParaRPr lang="es-CL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52826" y="3737500"/>
            <a:ext cx="4385298" cy="98488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800" b="1" dirty="0" smtClean="0">
              <a:solidFill>
                <a:schemeClr val="tx1"/>
              </a:solidFill>
            </a:endParaRP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CONJUNTO DE INICIATIVAS PARA ABORDAR LA BRECHA 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25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lecha derecha"/>
          <p:cNvSpPr/>
          <p:nvPr/>
        </p:nvSpPr>
        <p:spPr>
          <a:xfrm>
            <a:off x="4572000" y="4902779"/>
            <a:ext cx="650178" cy="374668"/>
          </a:xfrm>
          <a:prstGeom prst="rightArrow">
            <a:avLst/>
          </a:prstGeom>
          <a:solidFill>
            <a:srgbClr val="FF0000">
              <a:alpha val="5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abajo"/>
          <p:cNvSpPr/>
          <p:nvPr/>
        </p:nvSpPr>
        <p:spPr>
          <a:xfrm>
            <a:off x="6593218" y="1897838"/>
            <a:ext cx="448336" cy="4051442"/>
          </a:xfrm>
          <a:prstGeom prst="downArrow">
            <a:avLst/>
          </a:prstGeom>
          <a:solidFill>
            <a:srgbClr val="FF0000">
              <a:alpha val="5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467544" y="665063"/>
            <a:ext cx="7920880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lvl="0" algn="ctr" defTabSz="914400">
              <a:defRPr/>
            </a:pPr>
            <a:r>
              <a:rPr lang="es-ES" sz="2800" b="1" dirty="0">
                <a:latin typeface="+mj-lt"/>
                <a:ea typeface="+mj-ea"/>
                <a:cs typeface="+mj-cs"/>
              </a:rPr>
              <a:t>PLAN ESTRATÉGICO PARA LA GESTIÓN </a:t>
            </a:r>
            <a:r>
              <a:rPr lang="es-ES" sz="2800" b="1" dirty="0" smtClean="0">
                <a:latin typeface="+mj-lt"/>
                <a:ea typeface="+mj-ea"/>
                <a:cs typeface="+mj-cs"/>
              </a:rPr>
              <a:t>DE RECURSOS </a:t>
            </a:r>
            <a:r>
              <a:rPr lang="es-ES" sz="2800" b="1" dirty="0">
                <a:latin typeface="+mj-lt"/>
                <a:ea typeface="+mj-ea"/>
                <a:cs typeface="+mj-cs"/>
              </a:rPr>
              <a:t>HÍDRICOS</a:t>
            </a:r>
            <a:endParaRPr kumimoji="0" lang="es-CL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410364" y="1528271"/>
            <a:ext cx="2834044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OBJETIVOS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queremos que sea nuestra región?</a:t>
            </a:r>
            <a:endParaRPr lang="es-CL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10364" y="2608391"/>
            <a:ext cx="2834044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BRECHAS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¿Qué nos falta para cumplir nuestros objetivos?</a:t>
            </a:r>
            <a:endParaRPr lang="es-CL" sz="1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410364" y="3711158"/>
            <a:ext cx="2834044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LÍNEAS DE ACCIÓN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¿Cómo disminuimos las brechas?</a:t>
            </a:r>
            <a:endParaRPr lang="es-CL" sz="1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441853" y="4790697"/>
            <a:ext cx="2802555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b="1" dirty="0" smtClean="0"/>
              <a:t>INICIATIVAS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400" dirty="0" smtClean="0"/>
              <a:t>Proyectos específicos por líneas de acción</a:t>
            </a:r>
            <a:endParaRPr lang="es-CL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939353" y="4509120"/>
            <a:ext cx="3412972" cy="98488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800" b="1" dirty="0" smtClean="0">
              <a:solidFill>
                <a:schemeClr val="tx1"/>
              </a:solidFill>
            </a:endParaRP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s-CL" sz="1600" b="1" dirty="0" smtClean="0">
                <a:solidFill>
                  <a:schemeClr val="tx1"/>
                </a:solidFill>
              </a:rPr>
              <a:t>PROYECTOS, PLANES, PROGRAMAS</a:t>
            </a:r>
          </a:p>
          <a:p>
            <a:pPr algn="ctr" defTabSz="9144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s-CL" sz="800" b="1" dirty="0" smtClean="0">
              <a:solidFill>
                <a:schemeClr val="tx1"/>
              </a:solidFill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5557345" y="5998232"/>
            <a:ext cx="1074179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1100" dirty="0" smtClean="0">
                <a:solidFill>
                  <a:schemeClr val="tx1"/>
                </a:solidFill>
              </a:rPr>
              <a:t>INICIATIVAPROPUESTA</a:t>
            </a:r>
            <a:endParaRPr lang="es-ES" sz="1100" dirty="0">
              <a:solidFill>
                <a:schemeClr val="tx1"/>
              </a:solidFill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6962589" y="5998232"/>
            <a:ext cx="1281819" cy="360040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11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11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11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442588" y="6024363"/>
            <a:ext cx="1999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dk1"/>
                </a:solidFill>
                <a:latin typeface="+mn-lt"/>
                <a:ea typeface="+mn-ea"/>
              </a:rPr>
              <a:t>Simbología utilizada</a:t>
            </a:r>
          </a:p>
        </p:txBody>
      </p:sp>
    </p:spTree>
    <p:extLst>
      <p:ext uri="{BB962C8B-B14F-4D97-AF65-F5344CB8AC3E}">
        <p14:creationId xmlns:p14="http://schemas.microsoft.com/office/powerpoint/2010/main" val="132730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50 Rectángulo redondeado"/>
          <p:cNvSpPr/>
          <p:nvPr/>
        </p:nvSpPr>
        <p:spPr>
          <a:xfrm>
            <a:off x="1270379" y="1465790"/>
            <a:ext cx="6984776" cy="3467416"/>
          </a:xfrm>
          <a:prstGeom prst="roundRect">
            <a:avLst/>
          </a:prstGeom>
          <a:solidFill>
            <a:schemeClr val="bg1">
              <a:alpha val="63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1 Título"/>
          <p:cNvSpPr txBox="1">
            <a:spLocks/>
          </p:cNvSpPr>
          <p:nvPr/>
        </p:nvSpPr>
        <p:spPr bwMode="auto">
          <a:xfrm rot="16200000">
            <a:off x="-2146330" y="2925284"/>
            <a:ext cx="5832648" cy="50405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FORMULACIÓN  PLAN  ESTRATÉGICO</a:t>
            </a:r>
          </a:p>
        </p:txBody>
      </p:sp>
      <p:sp>
        <p:nvSpPr>
          <p:cNvPr id="60" name="59 CuadroTexto"/>
          <p:cNvSpPr txBox="1"/>
          <p:nvPr/>
        </p:nvSpPr>
        <p:spPr>
          <a:xfrm flipH="1">
            <a:off x="2023647" y="2340918"/>
            <a:ext cx="2592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+mn-lt"/>
              </a:rPr>
              <a:t>TALLER 1</a:t>
            </a:r>
          </a:p>
          <a:p>
            <a:pPr algn="ctr"/>
            <a:r>
              <a:rPr lang="es-ES" sz="1400" b="1" dirty="0" smtClean="0">
                <a:solidFill>
                  <a:srgbClr val="FF0000"/>
                </a:solidFill>
                <a:latin typeface="+mn-lt"/>
              </a:rPr>
              <a:t>Semana 23 – 27 marzo</a:t>
            </a:r>
            <a:endParaRPr lang="es-ES" sz="140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2" name="21 Conector recto"/>
          <p:cNvCxnSpPr/>
          <p:nvPr/>
        </p:nvCxnSpPr>
        <p:spPr>
          <a:xfrm>
            <a:off x="1951638" y="1465789"/>
            <a:ext cx="0" cy="346741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 rot="16200000">
            <a:off x="1010361" y="2867960"/>
            <a:ext cx="1140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2015</a:t>
            </a:r>
            <a:endParaRPr lang="es-ES" sz="2800" b="1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951639" y="1476822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PLAN </a:t>
            </a:r>
            <a:r>
              <a:rPr lang="es-ES" b="1" dirty="0" smtClean="0"/>
              <a:t>ESTRATÉGICO </a:t>
            </a:r>
            <a:r>
              <a:rPr lang="es-ES" b="1" dirty="0"/>
              <a:t>PARA LA GESTIÓN DE RECURSOS HÍDRICOS, REGIÓN DE ANTOFAGASTA</a:t>
            </a:r>
          </a:p>
        </p:txBody>
      </p:sp>
      <p:sp>
        <p:nvSpPr>
          <p:cNvPr id="45" name="44 CuadroTexto"/>
          <p:cNvSpPr txBox="1"/>
          <p:nvPr/>
        </p:nvSpPr>
        <p:spPr>
          <a:xfrm flipH="1">
            <a:off x="2023782" y="3263937"/>
            <a:ext cx="2592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+mn-lt"/>
              </a:rPr>
              <a:t>TALLER 2</a:t>
            </a:r>
          </a:p>
          <a:p>
            <a:pPr algn="ctr"/>
            <a:r>
              <a:rPr lang="es-ES" sz="1400" b="1" dirty="0" smtClean="0">
                <a:solidFill>
                  <a:srgbClr val="FF0000"/>
                </a:solidFill>
                <a:latin typeface="+mn-lt"/>
              </a:rPr>
              <a:t>Semana 6 – 10 julio</a:t>
            </a:r>
            <a:endParaRPr lang="es-ES" sz="1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6" name="45 CuadroTexto"/>
          <p:cNvSpPr txBox="1"/>
          <p:nvPr/>
        </p:nvSpPr>
        <p:spPr>
          <a:xfrm flipH="1">
            <a:off x="2023646" y="4069110"/>
            <a:ext cx="2592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+mn-lt"/>
              </a:rPr>
              <a:t>TALLER 3</a:t>
            </a:r>
          </a:p>
          <a:p>
            <a:pPr algn="ctr"/>
            <a:r>
              <a:rPr lang="es-ES" sz="1400" b="1" dirty="0" smtClean="0">
                <a:solidFill>
                  <a:srgbClr val="FF0000"/>
                </a:solidFill>
                <a:latin typeface="+mn-lt"/>
              </a:rPr>
              <a:t>2da semana de agosto</a:t>
            </a:r>
          </a:p>
        </p:txBody>
      </p:sp>
      <p:sp>
        <p:nvSpPr>
          <p:cNvPr id="33" name="32 Flecha derecha"/>
          <p:cNvSpPr/>
          <p:nvPr/>
        </p:nvSpPr>
        <p:spPr>
          <a:xfrm>
            <a:off x="4687941" y="2490385"/>
            <a:ext cx="504057" cy="285839"/>
          </a:xfrm>
          <a:prstGeom prst="rightArrow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CuadroTexto"/>
          <p:cNvSpPr txBox="1"/>
          <p:nvPr/>
        </p:nvSpPr>
        <p:spPr>
          <a:xfrm>
            <a:off x="5336015" y="2268910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Presentación de Diagnóstico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Definición de Objetivos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Levantamiento Problemática</a:t>
            </a:r>
            <a:endParaRPr lang="es-ES" sz="1400" dirty="0"/>
          </a:p>
        </p:txBody>
      </p:sp>
      <p:sp>
        <p:nvSpPr>
          <p:cNvPr id="47" name="46 Flecha derecha"/>
          <p:cNvSpPr/>
          <p:nvPr/>
        </p:nvSpPr>
        <p:spPr>
          <a:xfrm>
            <a:off x="4687942" y="3375180"/>
            <a:ext cx="504057" cy="285839"/>
          </a:xfrm>
          <a:prstGeom prst="rightArrow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CuadroTexto"/>
          <p:cNvSpPr txBox="1"/>
          <p:nvPr/>
        </p:nvSpPr>
        <p:spPr>
          <a:xfrm>
            <a:off x="5336016" y="3186992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Presentación de Brechas y Líneas de Acción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Priorización de Iniciativas</a:t>
            </a:r>
            <a:endParaRPr lang="es-ES" sz="1400" dirty="0"/>
          </a:p>
        </p:txBody>
      </p:sp>
      <p:sp>
        <p:nvSpPr>
          <p:cNvPr id="49" name="48 Flecha derecha"/>
          <p:cNvSpPr/>
          <p:nvPr/>
        </p:nvSpPr>
        <p:spPr>
          <a:xfrm>
            <a:off x="4687942" y="4353882"/>
            <a:ext cx="504057" cy="285839"/>
          </a:xfrm>
          <a:prstGeom prst="rightArrow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uadroTexto"/>
          <p:cNvSpPr txBox="1"/>
          <p:nvPr/>
        </p:nvSpPr>
        <p:spPr>
          <a:xfrm>
            <a:off x="5336016" y="4265970"/>
            <a:ext cx="2916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Presentación de Plan Maestro y Validación</a:t>
            </a:r>
            <a:endParaRPr lang="es-ES" sz="14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6660231" y="4944239"/>
            <a:ext cx="2610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ARCADIS CHILE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38536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67544" y="1197327"/>
            <a:ext cx="8208912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CL" sz="2400" dirty="0" smtClean="0"/>
              <a:t>San Pedro de Atacama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b="1" dirty="0" smtClean="0"/>
              <a:t>Armonizar</a:t>
            </a:r>
            <a:r>
              <a:rPr lang="es-CL" sz="2000" dirty="0" smtClean="0"/>
              <a:t> el desarrollo del </a:t>
            </a:r>
            <a:r>
              <a:rPr lang="es-CL" sz="2000" dirty="0"/>
              <a:t>turismo </a:t>
            </a:r>
            <a:r>
              <a:rPr lang="es-CL" sz="2000" dirty="0" smtClean="0"/>
              <a:t>y </a:t>
            </a:r>
            <a:r>
              <a:rPr lang="es-CL" sz="2000" dirty="0"/>
              <a:t>la </a:t>
            </a:r>
            <a:r>
              <a:rPr lang="es-CL" sz="2000" dirty="0" smtClean="0"/>
              <a:t>agricultura como actividades económicas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dirty="0" smtClean="0"/>
              <a:t>Promover la </a:t>
            </a:r>
            <a:r>
              <a:rPr lang="es-CL" sz="2000" b="1" dirty="0" smtClean="0"/>
              <a:t>participación</a:t>
            </a:r>
            <a:r>
              <a:rPr lang="es-CL" sz="2000" dirty="0" smtClean="0"/>
              <a:t> de las comunidades en los </a:t>
            </a:r>
            <a:r>
              <a:rPr lang="es-CL" sz="2000" dirty="0"/>
              <a:t>proyectos y decisiones que los </a:t>
            </a:r>
            <a:r>
              <a:rPr lang="es-CL" sz="2000" dirty="0" smtClean="0"/>
              <a:t>afectan</a:t>
            </a:r>
            <a:endParaRPr lang="es-ES" sz="2000" dirty="0"/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dirty="0"/>
              <a:t>Fortalecer la </a:t>
            </a:r>
            <a:r>
              <a:rPr lang="es-CL" sz="2000" b="1" dirty="0"/>
              <a:t>fiscalización</a:t>
            </a:r>
            <a:r>
              <a:rPr lang="es-CL" sz="2000" dirty="0"/>
              <a:t> del uso del recurso </a:t>
            </a:r>
            <a:r>
              <a:rPr lang="es-CL" sz="2000" dirty="0" smtClean="0"/>
              <a:t>hídrico con participación de la comunidad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dirty="0" smtClean="0"/>
              <a:t>Mejorar la </a:t>
            </a:r>
            <a:r>
              <a:rPr lang="es-CL" sz="2000" b="1" dirty="0" smtClean="0"/>
              <a:t>conservación</a:t>
            </a:r>
            <a:r>
              <a:rPr lang="es-CL" sz="2000" dirty="0" smtClean="0"/>
              <a:t> de </a:t>
            </a:r>
            <a:r>
              <a:rPr lang="es-CL" sz="2000" dirty="0"/>
              <a:t>canales de </a:t>
            </a:r>
            <a:r>
              <a:rPr lang="es-CL" sz="2000" dirty="0" smtClean="0"/>
              <a:t>regadío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dirty="0" smtClean="0"/>
              <a:t>Realizar </a:t>
            </a:r>
            <a:r>
              <a:rPr lang="es-CL" sz="2000" b="1" dirty="0" smtClean="0"/>
              <a:t>estudios</a:t>
            </a:r>
            <a:r>
              <a:rPr lang="es-CL" sz="2000" dirty="0" smtClean="0"/>
              <a:t> sobre calidad </a:t>
            </a:r>
            <a:r>
              <a:rPr lang="es-CL" sz="2000" dirty="0"/>
              <a:t>y cantidad del agua disponible en las cuencas de le </a:t>
            </a:r>
            <a:r>
              <a:rPr lang="es-CL" sz="2000" dirty="0" smtClean="0"/>
              <a:t>Región</a:t>
            </a:r>
            <a:endParaRPr lang="es-ES" sz="2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467544" y="519063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TEMAS TRATADOS REUNIÓN ANTERIOR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65583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99592" y="76470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s-CL" dirty="0" smtClean="0"/>
              <a:t>TOCONAO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99592" y="1556792"/>
            <a:ext cx="8136904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b="1" dirty="0" smtClean="0"/>
              <a:t>Priorizar</a:t>
            </a:r>
            <a:r>
              <a:rPr lang="es-CL" sz="2000" dirty="0" smtClean="0"/>
              <a:t> consumo </a:t>
            </a:r>
            <a:r>
              <a:rPr lang="es-CL" sz="2000" dirty="0"/>
              <a:t>humano y el agua disponible para la </a:t>
            </a:r>
            <a:r>
              <a:rPr lang="es-CL" sz="2000" dirty="0" smtClean="0"/>
              <a:t>agricultura, luego el turismo y, si </a:t>
            </a:r>
            <a:r>
              <a:rPr lang="es-CL" sz="2000" dirty="0"/>
              <a:t>hay </a:t>
            </a:r>
            <a:r>
              <a:rPr lang="es-CL" sz="2000" dirty="0" smtClean="0"/>
              <a:t>disponibilidad, la minería</a:t>
            </a:r>
            <a:r>
              <a:rPr lang="es-CL" sz="2000" dirty="0"/>
              <a:t>;</a:t>
            </a:r>
            <a:endParaRPr lang="es-ES" sz="2000" dirty="0"/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L" sz="2000" dirty="0"/>
              <a:t>Respecto </a:t>
            </a:r>
            <a:r>
              <a:rPr lang="es-CL" sz="2000" dirty="0" smtClean="0"/>
              <a:t>a la </a:t>
            </a:r>
            <a:r>
              <a:rPr lang="es-CL" sz="2000" b="1" dirty="0" smtClean="0"/>
              <a:t>eficiencia</a:t>
            </a:r>
            <a:r>
              <a:rPr lang="es-CL" sz="2000" dirty="0" smtClean="0"/>
              <a:t> del uso del agua en la agricultura:</a:t>
            </a:r>
          </a:p>
          <a:p>
            <a:pPr marL="800100" lvl="1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CL" sz="2000" dirty="0" smtClean="0"/>
              <a:t>Acuerdo: Necesidad de mejorar la red de canales de regadío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CL" sz="2000" dirty="0" smtClean="0"/>
              <a:t>Disidencia: Implementación de sistemas de riego tecnificado</a:t>
            </a:r>
            <a:endParaRPr lang="es-ES" sz="2000" dirty="0"/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b="1" dirty="0" smtClean="0"/>
              <a:t>Re-utilizar</a:t>
            </a:r>
            <a:r>
              <a:rPr lang="es-CL" sz="2000" dirty="0" smtClean="0"/>
              <a:t> aguas grises y negras en la agricultura o industrias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CL" sz="2000" dirty="0" smtClean="0"/>
              <a:t>Prevención ante </a:t>
            </a:r>
            <a:r>
              <a:rPr lang="es-CL" sz="2000" b="1" dirty="0" smtClean="0"/>
              <a:t>eventos extremos </a:t>
            </a:r>
            <a:r>
              <a:rPr lang="es-CL" sz="2000" dirty="0" smtClean="0"/>
              <a:t>se propone:</a:t>
            </a:r>
          </a:p>
          <a:p>
            <a:pPr marL="800100" lvl="1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CL" sz="2000" dirty="0"/>
              <a:t>R</a:t>
            </a:r>
            <a:r>
              <a:rPr lang="es-CL" sz="2000" dirty="0" smtClean="0"/>
              <a:t>ed </a:t>
            </a:r>
            <a:r>
              <a:rPr lang="es-CL" sz="2000" dirty="0" err="1" smtClean="0"/>
              <a:t>hidro</a:t>
            </a:r>
            <a:r>
              <a:rPr lang="es-CL" sz="2000" dirty="0" smtClean="0"/>
              <a:t>-meteorológica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CL" sz="2000" dirty="0" smtClean="0"/>
              <a:t>Limpieza </a:t>
            </a:r>
            <a:r>
              <a:rPr lang="es-CL" sz="2000" dirty="0"/>
              <a:t>preventiva de </a:t>
            </a:r>
            <a:r>
              <a:rPr lang="es-CL" sz="2000" dirty="0" smtClean="0"/>
              <a:t>canales</a:t>
            </a:r>
            <a:endParaRPr lang="es-ES" sz="2000" dirty="0"/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L" sz="2000" b="1" dirty="0" smtClean="0"/>
              <a:t>Capacitación</a:t>
            </a:r>
            <a:r>
              <a:rPr lang="es-CL" sz="2000" dirty="0" smtClean="0"/>
              <a:t> en:</a:t>
            </a:r>
          </a:p>
          <a:p>
            <a:pPr marL="800100" lvl="1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CL" sz="2000" dirty="0"/>
              <a:t>proceso de otorgamientos de derechos de agua</a:t>
            </a:r>
          </a:p>
          <a:p>
            <a:pPr marL="800100" lvl="1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CL" sz="2000" dirty="0"/>
              <a:t>fiscalización y monitoreo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23021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95 CuadroTexto"/>
          <p:cNvSpPr txBox="1"/>
          <p:nvPr/>
        </p:nvSpPr>
        <p:spPr>
          <a:xfrm>
            <a:off x="827584" y="2844512"/>
            <a:ext cx="2880320" cy="2600712"/>
          </a:xfrm>
          <a:prstGeom prst="rect">
            <a:avLst/>
          </a:prstGeom>
          <a:solidFill>
            <a:srgbClr val="F9EFA5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defTabSz="914400">
              <a:spcBef>
                <a:spcPts val="600"/>
              </a:spcBef>
              <a:spcAft>
                <a:spcPts val="600"/>
              </a:spcAft>
              <a:buSzPct val="165000"/>
              <a:buFont typeface="Verdana" panose="020B0604030504040204" pitchFamily="34" charset="0"/>
              <a:buChar char="-"/>
              <a:tabLst>
                <a:tab pos="177800" algn="l"/>
              </a:tabLst>
              <a:defRPr/>
            </a:pPr>
            <a:r>
              <a:rPr lang="es-CL" sz="1100" dirty="0" smtClean="0">
                <a:latin typeface="+mj-lt"/>
              </a:rPr>
              <a:t>Asegurar </a:t>
            </a:r>
            <a:r>
              <a:rPr lang="es-CL" sz="1100" dirty="0">
                <a:latin typeface="+mj-lt"/>
              </a:rPr>
              <a:t>la cobertura de servicios básicos suficientes, seguros, asequibles y sustentables para el uso personal y doméstico en las localidades de la región</a:t>
            </a:r>
          </a:p>
          <a:p>
            <a:pPr marL="171450" indent="-171450" defTabSz="914400">
              <a:spcBef>
                <a:spcPts val="600"/>
              </a:spcBef>
              <a:spcAft>
                <a:spcPts val="600"/>
              </a:spcAft>
              <a:buSzPct val="165000"/>
              <a:buFont typeface="Verdana" panose="020B0604030504040204" pitchFamily="34" charset="0"/>
              <a:buChar char="-"/>
              <a:tabLst>
                <a:tab pos="177800" algn="l"/>
              </a:tabLst>
              <a:defRPr/>
            </a:pPr>
            <a:r>
              <a:rPr lang="es-CL" sz="1100" dirty="0">
                <a:latin typeface="+mj-lt"/>
              </a:rPr>
              <a:t>Contribuir a proteger el patrimonio cultural, con énfasis en el patrimonio ancestral.</a:t>
            </a:r>
          </a:p>
          <a:p>
            <a:pPr marL="171450" indent="-171450" defTabSz="914400">
              <a:spcBef>
                <a:spcPts val="600"/>
              </a:spcBef>
              <a:spcAft>
                <a:spcPts val="600"/>
              </a:spcAft>
              <a:buSzPct val="165000"/>
              <a:buFont typeface="Verdana" panose="020B0604030504040204" pitchFamily="34" charset="0"/>
              <a:buChar char="-"/>
              <a:tabLst>
                <a:tab pos="177800" algn="l"/>
              </a:tabLst>
              <a:defRPr/>
            </a:pPr>
            <a:r>
              <a:rPr lang="es-CL" sz="1100" dirty="0">
                <a:latin typeface="+mj-lt"/>
              </a:rPr>
              <a:t>Otorgar un nivel de seguridad aceptable para la población ante eventos extremos asociados al agua, específicamente, inundaciones, aluviones y sequías </a:t>
            </a:r>
          </a:p>
        </p:txBody>
      </p:sp>
      <p:sp>
        <p:nvSpPr>
          <p:cNvPr id="97" name="96 CuadroTexto"/>
          <p:cNvSpPr txBox="1"/>
          <p:nvPr/>
        </p:nvSpPr>
        <p:spPr>
          <a:xfrm>
            <a:off x="3839850" y="2844512"/>
            <a:ext cx="2100301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lvl="0" indent="-171450">
              <a:spcBef>
                <a:spcPts val="600"/>
              </a:spcBef>
              <a:spcAft>
                <a:spcPts val="600"/>
              </a:spcAft>
              <a:buSzPct val="165000"/>
              <a:buFont typeface="Verdana" panose="020B0604030504040204" pitchFamily="34" charset="0"/>
              <a:buChar char="-"/>
            </a:pPr>
            <a:r>
              <a:rPr lang="es-CL" sz="1100" dirty="0">
                <a:latin typeface="+mj-lt"/>
              </a:rPr>
              <a:t>Contribuir a la seguridad hídrica del medio ambiente considerando la conservación y restauración de ecosistemas asociados a ríos, lagunas, humedales y acuíferos</a:t>
            </a:r>
          </a:p>
        </p:txBody>
      </p:sp>
      <p:sp>
        <p:nvSpPr>
          <p:cNvPr id="98" name="97 CuadroTexto"/>
          <p:cNvSpPr txBox="1"/>
          <p:nvPr/>
        </p:nvSpPr>
        <p:spPr>
          <a:xfrm>
            <a:off x="6051742" y="2844512"/>
            <a:ext cx="2192666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lvl="0" indent="-1714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Verdana" panose="020B0604030504040204" pitchFamily="34" charset="0"/>
              <a:buChar char="-"/>
            </a:pPr>
            <a:r>
              <a:rPr lang="es-ES" sz="1100" dirty="0">
                <a:solidFill>
                  <a:schemeClr val="tx1"/>
                </a:solidFill>
              </a:rPr>
              <a:t>Mejorar la seguridad hídrica</a:t>
            </a:r>
            <a:r>
              <a:rPr lang="es-CL" sz="1100" dirty="0">
                <a:solidFill>
                  <a:schemeClr val="tx1"/>
                </a:solidFill>
              </a:rPr>
              <a:t>, productividad y eficiencia en el uso del agua para las actividades económicas en todos los sectores usuarios.</a:t>
            </a:r>
            <a:endParaRPr lang="es-CL" sz="1200" dirty="0">
              <a:solidFill>
                <a:schemeClr val="tx1"/>
              </a:solidFill>
              <a:latin typeface="Verdana" panose="020B0604030504040204" pitchFamily="34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0" name="99 Elipse"/>
          <p:cNvSpPr/>
          <p:nvPr/>
        </p:nvSpPr>
        <p:spPr>
          <a:xfrm>
            <a:off x="1244981" y="2031377"/>
            <a:ext cx="2045525" cy="749551"/>
          </a:xfrm>
          <a:prstGeom prst="ellipse">
            <a:avLst/>
          </a:prstGeom>
          <a:solidFill>
            <a:srgbClr val="F9EFA5"/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>
                <a:solidFill>
                  <a:schemeClr val="tx1"/>
                </a:solidFill>
                <a:latin typeface="+mj-lt"/>
              </a:rPr>
              <a:t>Dimensión </a:t>
            </a:r>
            <a:r>
              <a:rPr lang="es-CL" sz="1600" dirty="0" smtClean="0">
                <a:solidFill>
                  <a:schemeClr val="tx1"/>
                </a:solidFill>
                <a:latin typeface="+mj-lt"/>
              </a:rPr>
              <a:t>Social</a:t>
            </a:r>
            <a:endParaRPr lang="es-CL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1" name="100 Elipse"/>
          <p:cNvSpPr/>
          <p:nvPr/>
        </p:nvSpPr>
        <p:spPr>
          <a:xfrm>
            <a:off x="3804634" y="2031377"/>
            <a:ext cx="2045525" cy="72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ts val="600"/>
              </a:spcBef>
              <a:spcAft>
                <a:spcPts val="600"/>
              </a:spcAft>
              <a:buClr>
                <a:srgbClr val="F07F09"/>
              </a:buClr>
              <a:buSzPct val="80000"/>
            </a:pPr>
            <a:r>
              <a:rPr lang="es-CL" sz="1600" dirty="0">
                <a:solidFill>
                  <a:schemeClr val="tx1"/>
                </a:solidFill>
                <a:latin typeface="+mj-lt"/>
              </a:rPr>
              <a:t>Dimensión</a:t>
            </a:r>
            <a:r>
              <a:rPr lang="es-CL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CL" sz="1600" dirty="0">
                <a:solidFill>
                  <a:schemeClr val="tx1"/>
                </a:solidFill>
                <a:latin typeface="+mj-lt"/>
              </a:rPr>
              <a:t>Ambiental</a:t>
            </a:r>
          </a:p>
        </p:txBody>
      </p:sp>
      <p:sp>
        <p:nvSpPr>
          <p:cNvPr id="102" name="101 Elipse"/>
          <p:cNvSpPr/>
          <p:nvPr/>
        </p:nvSpPr>
        <p:spPr>
          <a:xfrm>
            <a:off x="6039296" y="2030626"/>
            <a:ext cx="2045525" cy="7495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>
                <a:solidFill>
                  <a:schemeClr val="tx1"/>
                </a:solidFill>
                <a:latin typeface="+mj-lt"/>
              </a:rPr>
              <a:t>Dimensión</a:t>
            </a:r>
            <a:r>
              <a:rPr lang="es-CL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CL" sz="1600" dirty="0">
                <a:solidFill>
                  <a:schemeClr val="tx1"/>
                </a:solidFill>
                <a:latin typeface="+mj-lt"/>
              </a:rPr>
              <a:t>Económica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395536" y="404665"/>
            <a:ext cx="8255664" cy="14401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 smtClean="0">
                <a:solidFill>
                  <a:schemeClr val="tx1"/>
                </a:solidFill>
              </a:rPr>
              <a:t> PROPUESTA DE OBJETIVO PEGRH</a:t>
            </a:r>
          </a:p>
          <a:p>
            <a:pPr algn="ctr"/>
            <a:endParaRPr lang="es-CL" sz="1400" b="1" dirty="0" smtClean="0">
              <a:solidFill>
                <a:schemeClr val="tx1"/>
              </a:solidFill>
            </a:endParaRPr>
          </a:p>
          <a:p>
            <a:pPr algn="ctr"/>
            <a:r>
              <a:rPr lang="es-CL" sz="1100" b="1" i="1" dirty="0" smtClean="0">
                <a:solidFill>
                  <a:schemeClr val="tx1"/>
                </a:solidFill>
              </a:rPr>
              <a:t>Contribuir </a:t>
            </a:r>
            <a:r>
              <a:rPr lang="es-CL" sz="1100" b="1" i="1" dirty="0">
                <a:solidFill>
                  <a:schemeClr val="tx1"/>
                </a:solidFill>
              </a:rPr>
              <a:t>a la buena calidad de vida de los habitantes de la región y al crecimiento del país, en un marco de desarrollo sustentable, gestionando que las personas, el medio ambiente y las actividades productivas accedan a recursos hídricos suficientes, seguros, asequibles y limpios, y que estén protegidos con un nivel de riesgo aceptable frente a eventos extremos relacionados con el agua</a:t>
            </a:r>
            <a:r>
              <a:rPr lang="es-CL" sz="11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712031" y="5963184"/>
            <a:ext cx="7868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1200" b="1" i="1" dirty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</a:t>
            </a:r>
            <a:r>
              <a:rPr lang="es-CL" sz="1200" b="1" i="1" dirty="0" smtClean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as </a:t>
            </a:r>
            <a:r>
              <a:rPr lang="es-CL" sz="1200" b="1" i="1" dirty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dimensiones no son </a:t>
            </a:r>
            <a:r>
              <a:rPr lang="es-CL" sz="1200" b="1" i="1" dirty="0" smtClean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entes </a:t>
            </a:r>
            <a:r>
              <a:rPr lang="es-CL" sz="1200" b="1" i="1" dirty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individuales, sino </a:t>
            </a:r>
            <a:r>
              <a:rPr lang="es-CL" sz="1200" b="1" i="1" dirty="0" smtClean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que se </a:t>
            </a:r>
            <a:r>
              <a:rPr lang="es-CL" sz="1200" b="1" i="1" dirty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relacionan estrechamente dentro de la sociedad regional y su </a:t>
            </a:r>
            <a:r>
              <a:rPr lang="es-CL" sz="1200" b="1" i="1" dirty="0" smtClean="0">
                <a:latin typeface="Verdana" panose="020B060403050404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hábitat.</a:t>
            </a:r>
            <a:endParaRPr lang="es-CL" sz="1200" b="1" i="1" dirty="0"/>
          </a:p>
        </p:txBody>
      </p:sp>
      <p:sp>
        <p:nvSpPr>
          <p:cNvPr id="3" name="Abrir llave 2"/>
          <p:cNvSpPr/>
          <p:nvPr/>
        </p:nvSpPr>
        <p:spPr>
          <a:xfrm rot="16200000">
            <a:off x="4392672" y="1855568"/>
            <a:ext cx="507216" cy="7708016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Imagen 1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14"/>
          <a:stretch/>
        </p:blipFill>
        <p:spPr bwMode="auto">
          <a:xfrm>
            <a:off x="6082327" y="4144868"/>
            <a:ext cx="1959462" cy="1820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80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55576" y="2492896"/>
            <a:ext cx="820891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ES_tradnl" sz="4000" b="1" dirty="0" smtClean="0"/>
              <a:t>¿Están de acuerdo con estos objetivos?</a:t>
            </a:r>
          </a:p>
          <a:p>
            <a:pPr lvl="0">
              <a:spcAft>
                <a:spcPts val="0"/>
              </a:spcAft>
            </a:pPr>
            <a:endParaRPr lang="es-ES_tradnl" sz="2800" b="1" dirty="0"/>
          </a:p>
          <a:p>
            <a:pPr lvl="0">
              <a:spcAft>
                <a:spcPts val="0"/>
              </a:spcAft>
            </a:pPr>
            <a:endParaRPr lang="es-ES_tradnl" sz="2800" b="1" dirty="0" smtClean="0"/>
          </a:p>
          <a:p>
            <a:pPr lvl="0" algn="ctr">
              <a:spcAft>
                <a:spcPts val="0"/>
              </a:spcAft>
            </a:pPr>
            <a:r>
              <a:rPr lang="es-ES_tradnl" sz="2800" b="1" dirty="0" smtClean="0">
                <a:solidFill>
                  <a:schemeClr val="bg1">
                    <a:lumMod val="50000"/>
                  </a:schemeClr>
                </a:solidFill>
              </a:rPr>
              <a:t>(objetivo: ¿qué queremos?)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67544" y="519063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F0000"/>
                </a:solidFill>
              </a:rPr>
              <a:t>Respecto a los Objetivos</a:t>
            </a:r>
            <a:endParaRPr lang="es-E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34007" y="426983"/>
            <a:ext cx="3528392" cy="74771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s-CL" sz="2000" dirty="0" smtClean="0">
                <a:solidFill>
                  <a:schemeClr val="tx1"/>
                </a:solidFill>
                <a:effectLst/>
              </a:rPr>
              <a:t>Iniciativas </a:t>
            </a:r>
            <a:r>
              <a:rPr lang="es-CL" sz="2000" u="sng" dirty="0" smtClean="0">
                <a:solidFill>
                  <a:schemeClr val="tx1"/>
                </a:solidFill>
                <a:effectLst/>
              </a:rPr>
              <a:t>Catastradas </a:t>
            </a:r>
            <a:r>
              <a:rPr lang="es-CL" sz="2000" dirty="0" smtClean="0">
                <a:solidFill>
                  <a:schemeClr val="tx1"/>
                </a:solidFill>
                <a:effectLst/>
              </a:rPr>
              <a:t>en la Región</a:t>
            </a:r>
          </a:p>
        </p:txBody>
      </p:sp>
      <p:sp>
        <p:nvSpPr>
          <p:cNvPr id="17" name="2 Marcador de contenido"/>
          <p:cNvSpPr txBox="1">
            <a:spLocks/>
          </p:cNvSpPr>
          <p:nvPr/>
        </p:nvSpPr>
        <p:spPr bwMode="auto">
          <a:xfrm>
            <a:off x="1012538" y="1315224"/>
            <a:ext cx="2371329" cy="92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1" i="1" dirty="0" smtClean="0"/>
              <a:t>98 iniciativas </a:t>
            </a:r>
          </a:p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1" i="1" dirty="0" smtClean="0"/>
              <a:t>(estructurales y no estructurales )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6267510" y="6139140"/>
            <a:ext cx="1008112" cy="307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7380312" y="6139139"/>
            <a:ext cx="1034726" cy="307779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4601107" y="6139139"/>
            <a:ext cx="1709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100" dirty="0" smtClean="0">
                <a:solidFill>
                  <a:schemeClr val="dk1"/>
                </a:solidFill>
                <a:latin typeface="+mn-lt"/>
                <a:ea typeface="+mn-ea"/>
              </a:rPr>
              <a:t>utilizada:</a:t>
            </a:r>
            <a:endParaRPr lang="es-ES" sz="11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3347865" y="4093315"/>
            <a:ext cx="1257673" cy="779558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2 iniciativas de Mejoramiento Institucional y Educación Ambiental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3359080" y="3284152"/>
            <a:ext cx="1257673" cy="733303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1 iniciativa de Fiscalización de extracciones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3347864" y="2366758"/>
            <a:ext cx="1257673" cy="766884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8 iniciativas de Apoyo al Riego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910030" y="5002793"/>
            <a:ext cx="1355626" cy="766420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17 iniciativas </a:t>
            </a:r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Fortalecimiento </a:t>
            </a:r>
            <a:r>
              <a:rPr lang="es-ES" sz="1000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RedHidrométrica</a:t>
            </a:r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DGA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1907706" y="4120345"/>
            <a:ext cx="1355626" cy="779558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4 iniciativas de Mejoramiento de la Disponibilidad de Agua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1907705" y="3284152"/>
            <a:ext cx="1355626" cy="733303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8 iniciativas de Nuevas Fuentes de Agua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1907704" y="2376740"/>
            <a:ext cx="1355626" cy="766884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7 iniciativas de Mejoramiento Institucional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494799" y="5009137"/>
            <a:ext cx="1316053" cy="766420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9 iniciativas de Estudios </a:t>
            </a:r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Ambientales</a:t>
            </a:r>
            <a:endParaRPr lang="es-ES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8" name="Rectángulo redondeado 27"/>
          <p:cNvSpPr/>
          <p:nvPr/>
        </p:nvSpPr>
        <p:spPr>
          <a:xfrm>
            <a:off x="494798" y="4093315"/>
            <a:ext cx="1316053" cy="779558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30 iniciativas de Control de inundaciones/crecidas y </a:t>
            </a:r>
            <a:r>
              <a:rPr lang="es-ES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aluvional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495073" y="3284152"/>
            <a:ext cx="1316053" cy="733303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2 iniciativas de apoyo a Comunidades de Agua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494797" y="2396879"/>
            <a:ext cx="1316053" cy="766884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10 iniciativas de APR/ Alcantarillado/ </a:t>
            </a:r>
            <a:r>
              <a:rPr lang="es-ES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Sist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es-ES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Trat</a:t>
            </a:r>
            <a:r>
              <a:rPr lang="es-ES" sz="1000" dirty="0"/>
              <a:t>.</a:t>
            </a:r>
          </a:p>
        </p:txBody>
      </p:sp>
      <p:sp>
        <p:nvSpPr>
          <p:cNvPr id="31" name="1 Título"/>
          <p:cNvSpPr txBox="1">
            <a:spLocks/>
          </p:cNvSpPr>
          <p:nvPr/>
        </p:nvSpPr>
        <p:spPr bwMode="auto">
          <a:xfrm>
            <a:off x="4814638" y="392146"/>
            <a:ext cx="3600400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8D3E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9pPr>
            <a:extLst/>
          </a:lstStyle>
          <a:p>
            <a:pPr algn="ctr" defTabSz="914400" eaLnBrk="1" hangingPunct="1"/>
            <a:r>
              <a:rPr lang="es-CL" sz="2000" dirty="0" smtClean="0">
                <a:solidFill>
                  <a:schemeClr val="tx1"/>
                </a:solidFill>
                <a:effectLst/>
              </a:rPr>
              <a:t>Iniciativas </a:t>
            </a:r>
            <a:r>
              <a:rPr lang="es-CL" sz="2000" u="sng" dirty="0" smtClean="0">
                <a:solidFill>
                  <a:schemeClr val="tx1"/>
                </a:solidFill>
                <a:effectLst/>
              </a:rPr>
              <a:t>Propuestas</a:t>
            </a:r>
            <a:r>
              <a:rPr lang="es-CL" sz="2000" dirty="0" smtClean="0">
                <a:solidFill>
                  <a:schemeClr val="tx1"/>
                </a:solidFill>
                <a:effectLst/>
              </a:rPr>
              <a:t> para la Región</a:t>
            </a:r>
          </a:p>
        </p:txBody>
      </p:sp>
      <p:sp>
        <p:nvSpPr>
          <p:cNvPr id="32" name="2 Marcador de contenido"/>
          <p:cNvSpPr txBox="1">
            <a:spLocks/>
          </p:cNvSpPr>
          <p:nvPr/>
        </p:nvSpPr>
        <p:spPr bwMode="auto">
          <a:xfrm>
            <a:off x="5478141" y="1307243"/>
            <a:ext cx="2371329" cy="92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1" i="1" dirty="0" smtClean="0"/>
              <a:t>43 iniciativas </a:t>
            </a:r>
          </a:p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1" i="1" dirty="0" smtClean="0"/>
              <a:t>(estructurales y no estructurales )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362" y="2370755"/>
            <a:ext cx="3452094" cy="32167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</p:pic>
      <p:sp>
        <p:nvSpPr>
          <p:cNvPr id="6" name="CuadroTexto 5"/>
          <p:cNvSpPr txBox="1"/>
          <p:nvPr/>
        </p:nvSpPr>
        <p:spPr>
          <a:xfrm rot="19473428">
            <a:off x="5829118" y="3560422"/>
            <a:ext cx="24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LÁMINA</a:t>
            </a:r>
            <a:endParaRPr lang="es-E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1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/>
          <p:cNvSpPr/>
          <p:nvPr/>
        </p:nvSpPr>
        <p:spPr>
          <a:xfrm>
            <a:off x="6754465" y="6129137"/>
            <a:ext cx="841871" cy="2816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7696114" y="6129137"/>
            <a:ext cx="936104" cy="281614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5272561" y="6162221"/>
            <a:ext cx="1603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000" dirty="0" smtClean="0">
                <a:solidFill>
                  <a:schemeClr val="dk1"/>
                </a:solidFill>
                <a:latin typeface="+mn-lt"/>
                <a:ea typeface="+mn-ea"/>
              </a:rPr>
              <a:t>utilizada</a:t>
            </a:r>
            <a:r>
              <a:rPr lang="es-ES" sz="800" dirty="0" smtClean="0">
                <a:solidFill>
                  <a:schemeClr val="dk1"/>
                </a:solidFill>
                <a:latin typeface="+mn-lt"/>
                <a:ea typeface="+mn-ea"/>
              </a:rPr>
              <a:t>:</a:t>
            </a:r>
            <a:endParaRPr lang="es-ES" sz="8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34" name="1 Título"/>
          <p:cNvSpPr txBox="1">
            <a:spLocks/>
          </p:cNvSpPr>
          <p:nvPr/>
        </p:nvSpPr>
        <p:spPr bwMode="auto">
          <a:xfrm>
            <a:off x="932228" y="331783"/>
            <a:ext cx="7272808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8D3E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9pPr>
            <a:extLst/>
          </a:lstStyle>
          <a:p>
            <a:pPr algn="ctr" defTabSz="914400" eaLnBrk="1" hangingPunct="1"/>
            <a:r>
              <a:rPr lang="es-CL" sz="2000" dirty="0" smtClean="0">
                <a:solidFill>
                  <a:schemeClr val="tx1"/>
                </a:solidFill>
                <a:effectLst/>
              </a:rPr>
              <a:t>Iniciativas </a:t>
            </a:r>
            <a:r>
              <a:rPr lang="es-CL" sz="2000" u="sng" dirty="0" smtClean="0">
                <a:solidFill>
                  <a:schemeClr val="tx1"/>
                </a:solidFill>
                <a:effectLst/>
              </a:rPr>
              <a:t>Catastradas </a:t>
            </a:r>
            <a:r>
              <a:rPr lang="es-CL" sz="2000" dirty="0" smtClean="0">
                <a:solidFill>
                  <a:schemeClr val="tx1"/>
                </a:solidFill>
                <a:effectLst/>
              </a:rPr>
              <a:t>en San Pedro de Atacama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486580" y="1484784"/>
            <a:ext cx="55418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Proyecto de monitoreo integrado de humedales </a:t>
            </a:r>
            <a:r>
              <a:rPr lang="es-ES" sz="1200" dirty="0" err="1" smtClean="0"/>
              <a:t>altoandinos</a:t>
            </a:r>
            <a:r>
              <a:rPr lang="es-ES" sz="1200" dirty="0" smtClean="0"/>
              <a:t> (</a:t>
            </a:r>
            <a:r>
              <a:rPr lang="es-ES" sz="1200" dirty="0"/>
              <a:t>SEREMI </a:t>
            </a:r>
            <a:r>
              <a:rPr lang="es-ES" sz="1200" dirty="0" smtClean="0"/>
              <a:t>Medio Ambiente)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D</a:t>
            </a:r>
            <a:r>
              <a:rPr lang="es-ES" sz="1200" dirty="0" smtClean="0"/>
              <a:t>iagnóstico </a:t>
            </a:r>
            <a:r>
              <a:rPr lang="es-ES" sz="1200" dirty="0"/>
              <a:t>y Gestión Ambiental Integrada de Humedales </a:t>
            </a:r>
            <a:r>
              <a:rPr lang="es-ES" sz="1200" dirty="0" err="1" smtClean="0"/>
              <a:t>Altoandinos</a:t>
            </a:r>
            <a:r>
              <a:rPr lang="es-ES" sz="1200" dirty="0" smtClean="0"/>
              <a:t> (GORE)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Alianza para la protección de servicios </a:t>
            </a:r>
            <a:r>
              <a:rPr lang="es-ES" sz="1200" dirty="0" err="1"/>
              <a:t>ecosistémicos</a:t>
            </a:r>
            <a:r>
              <a:rPr lang="es-ES" sz="1200" dirty="0"/>
              <a:t> para las comunidades en San Pedro de Atacama, Región de Antofagasta </a:t>
            </a:r>
            <a:r>
              <a:rPr lang="es-ES" sz="1200" dirty="0" err="1" smtClean="0"/>
              <a:t>ProEcoSERV</a:t>
            </a:r>
            <a:r>
              <a:rPr lang="es-ES" sz="1200" dirty="0" smtClean="0"/>
              <a:t> (CEAZA, SEREMI </a:t>
            </a:r>
            <a:r>
              <a:rPr lang="es-ES" sz="1200" dirty="0"/>
              <a:t>Medio Ambiente</a:t>
            </a:r>
            <a:r>
              <a:rPr lang="es-ES" sz="1200" dirty="0" smtClean="0"/>
              <a:t>)</a:t>
            </a:r>
            <a:endParaRPr lang="es-ES" sz="1200" dirty="0"/>
          </a:p>
        </p:txBody>
      </p:sp>
      <p:sp>
        <p:nvSpPr>
          <p:cNvPr id="5" name="Rectángulo 4"/>
          <p:cNvSpPr/>
          <p:nvPr/>
        </p:nvSpPr>
        <p:spPr>
          <a:xfrm>
            <a:off x="2504328" y="3228442"/>
            <a:ext cx="5524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Mejoramiento de cauces río Loa, San Pedro de Atacama, </a:t>
            </a:r>
            <a:r>
              <a:rPr lang="es-ES" sz="1200" dirty="0" err="1"/>
              <a:t>Vilama</a:t>
            </a:r>
            <a:r>
              <a:rPr lang="es-ES" sz="1200" dirty="0"/>
              <a:t> y afluentes. </a:t>
            </a:r>
            <a:r>
              <a:rPr lang="es-ES" sz="1200" dirty="0" smtClean="0"/>
              <a:t>(DOH)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Mejoramiento sistema de riego de río Grande y zonas aledañas San Pedro de </a:t>
            </a:r>
            <a:r>
              <a:rPr lang="es-ES" sz="1200" dirty="0" smtClean="0"/>
              <a:t>Atacama </a:t>
            </a:r>
            <a:r>
              <a:rPr lang="es-ES" sz="1200" dirty="0"/>
              <a:t>(DOH)</a:t>
            </a:r>
          </a:p>
          <a:p>
            <a:endParaRPr lang="es-ES" sz="1200" dirty="0"/>
          </a:p>
        </p:txBody>
      </p:sp>
      <p:sp>
        <p:nvSpPr>
          <p:cNvPr id="7" name="Rectángulo 6"/>
          <p:cNvSpPr/>
          <p:nvPr/>
        </p:nvSpPr>
        <p:spPr>
          <a:xfrm>
            <a:off x="2486580" y="4486287"/>
            <a:ext cx="54183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Construcción de obras de control de crecidas en el río San Pedro, Comuna de San Pedro de Atacama, II </a:t>
            </a:r>
            <a:r>
              <a:rPr lang="es-ES" sz="1200" dirty="0" smtClean="0"/>
              <a:t>Región (DOH)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Conservación de obras de defensas en cauces Región </a:t>
            </a:r>
            <a:r>
              <a:rPr lang="es-ES" sz="1200" dirty="0" smtClean="0"/>
              <a:t>II, </a:t>
            </a:r>
            <a:r>
              <a:rPr lang="es-ES" sz="1200" dirty="0"/>
              <a:t>Comuna de San Pedro </a:t>
            </a:r>
            <a:r>
              <a:rPr lang="es-ES" sz="1200" dirty="0" smtClean="0"/>
              <a:t>de Atacama (DOH)*</a:t>
            </a:r>
            <a:endParaRPr lang="es-ES" sz="12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937900" y="3194532"/>
            <a:ext cx="1206551" cy="766884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2 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iniciativas de Apoyo al Riego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937532" y="4488969"/>
            <a:ext cx="1206919" cy="779558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2 iniciativas 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de Control de inundaciones/crecidas y </a:t>
            </a:r>
            <a:r>
              <a:rPr lang="es-ES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aluvional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937900" y="1700808"/>
            <a:ext cx="1206551" cy="766420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3 iniciativas 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de Estudios </a:t>
            </a:r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Ambientales</a:t>
            </a:r>
            <a:endParaRPr lang="es-ES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39552" y="6221469"/>
            <a:ext cx="194421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i="1" dirty="0" smtClean="0"/>
              <a:t>*: Podría haber finalizado</a:t>
            </a:r>
            <a:endParaRPr lang="es-ES" sz="900" i="1" dirty="0"/>
          </a:p>
        </p:txBody>
      </p:sp>
    </p:spTree>
    <p:extLst>
      <p:ext uri="{BB962C8B-B14F-4D97-AF65-F5344CB8AC3E}">
        <p14:creationId xmlns:p14="http://schemas.microsoft.com/office/powerpoint/2010/main" val="272152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/>
          <p:cNvSpPr/>
          <p:nvPr/>
        </p:nvSpPr>
        <p:spPr>
          <a:xfrm>
            <a:off x="6754465" y="6129137"/>
            <a:ext cx="841871" cy="2816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7696114" y="6129137"/>
            <a:ext cx="936104" cy="281614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5272561" y="6162221"/>
            <a:ext cx="1603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000" dirty="0" smtClean="0">
                <a:solidFill>
                  <a:schemeClr val="dk1"/>
                </a:solidFill>
                <a:latin typeface="+mn-lt"/>
                <a:ea typeface="+mn-ea"/>
              </a:rPr>
              <a:t>utilizada</a:t>
            </a:r>
            <a:r>
              <a:rPr lang="es-ES" sz="800" dirty="0" smtClean="0">
                <a:solidFill>
                  <a:schemeClr val="dk1"/>
                </a:solidFill>
                <a:latin typeface="+mn-lt"/>
                <a:ea typeface="+mn-ea"/>
              </a:rPr>
              <a:t>:</a:t>
            </a:r>
            <a:endParaRPr lang="es-ES" sz="8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34" name="1 Título"/>
          <p:cNvSpPr txBox="1">
            <a:spLocks/>
          </p:cNvSpPr>
          <p:nvPr/>
        </p:nvSpPr>
        <p:spPr bwMode="auto">
          <a:xfrm>
            <a:off x="877356" y="338497"/>
            <a:ext cx="7272808" cy="7477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8D3E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9pPr>
            <a:extLst/>
          </a:lstStyle>
          <a:p>
            <a:pPr algn="ctr" defTabSz="914400" eaLnBrk="1" hangingPunct="1"/>
            <a:r>
              <a:rPr lang="es-CL" sz="2000" dirty="0" smtClean="0">
                <a:solidFill>
                  <a:schemeClr val="tx1"/>
                </a:solidFill>
                <a:effectLst/>
              </a:rPr>
              <a:t>Iniciativas </a:t>
            </a:r>
            <a:r>
              <a:rPr lang="es-CL" sz="2000" u="sng" dirty="0" smtClean="0">
                <a:solidFill>
                  <a:schemeClr val="tx1"/>
                </a:solidFill>
                <a:effectLst/>
              </a:rPr>
              <a:t>Catastradas </a:t>
            </a:r>
            <a:r>
              <a:rPr lang="es-CL" sz="2000" dirty="0" smtClean="0">
                <a:solidFill>
                  <a:schemeClr val="tx1"/>
                </a:solidFill>
                <a:effectLst/>
              </a:rPr>
              <a:t>en </a:t>
            </a:r>
            <a:r>
              <a:rPr lang="es-CL" sz="2000" dirty="0" err="1" smtClean="0">
                <a:solidFill>
                  <a:schemeClr val="tx1"/>
                </a:solidFill>
                <a:effectLst/>
              </a:rPr>
              <a:t>Toconao</a:t>
            </a:r>
            <a:endParaRPr lang="es-CL" sz="20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11760" y="1836852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Mejoramiento Sistema APR localidad de </a:t>
            </a:r>
            <a:r>
              <a:rPr lang="es-ES" sz="1200" dirty="0" err="1" smtClean="0"/>
              <a:t>Camar</a:t>
            </a:r>
            <a:r>
              <a:rPr lang="es-ES" sz="1200" dirty="0" smtClean="0"/>
              <a:t> (</a:t>
            </a:r>
            <a:r>
              <a:rPr lang="es-ES" sz="1200" dirty="0"/>
              <a:t>DOH</a:t>
            </a:r>
            <a:r>
              <a:rPr lang="es-ES" sz="1200" dirty="0" smtClean="0"/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Mejoramiento sistema de agua potable localidad de </a:t>
            </a:r>
            <a:r>
              <a:rPr lang="es-ES" sz="1200" dirty="0" err="1" smtClean="0"/>
              <a:t>Talabre</a:t>
            </a:r>
            <a:r>
              <a:rPr lang="es-ES" sz="1200" dirty="0" smtClean="0"/>
              <a:t> </a:t>
            </a:r>
            <a:r>
              <a:rPr lang="es-ES" sz="1200" dirty="0"/>
              <a:t>(DOH</a:t>
            </a:r>
            <a:r>
              <a:rPr lang="es-ES" sz="1200" dirty="0" smtClean="0"/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 smtClean="0"/>
              <a:t>Construcción </a:t>
            </a:r>
            <a:r>
              <a:rPr lang="es-ES" sz="1200" dirty="0"/>
              <a:t>aducción Quebrada Blanca Socaire (DOH</a:t>
            </a:r>
            <a:r>
              <a:rPr lang="es-ES" sz="1200" dirty="0" smtClean="0"/>
              <a:t>)</a:t>
            </a:r>
            <a:endParaRPr lang="es-ES" sz="12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899593" y="1776575"/>
            <a:ext cx="1224136" cy="766884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3 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iniciativas de APR/ Alcantarillado/ </a:t>
            </a:r>
            <a:r>
              <a:rPr lang="es-ES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Sist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es-ES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Trat</a:t>
            </a:r>
            <a:r>
              <a:rPr lang="es-ES" sz="1000" dirty="0"/>
              <a:t>.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910243" y="2938917"/>
            <a:ext cx="1213486" cy="779558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3 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iniciativas de Control de inundaciones/crecidas y </a:t>
            </a:r>
            <a:r>
              <a:rPr lang="es-ES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aluvional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411760" y="2955353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Mejoramiento Sistema de Evacuación de aguas lluvias </a:t>
            </a:r>
            <a:r>
              <a:rPr lang="es-ES" sz="1200" dirty="0" err="1"/>
              <a:t>Toconao</a:t>
            </a:r>
            <a:r>
              <a:rPr lang="es-ES" sz="1200" dirty="0"/>
              <a:t> (GORE)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 smtClean="0"/>
              <a:t>Conservación </a:t>
            </a:r>
            <a:r>
              <a:rPr lang="es-ES" sz="1200" dirty="0"/>
              <a:t>y manejo de cauce en el sector tranque </a:t>
            </a:r>
            <a:r>
              <a:rPr lang="es-ES" sz="1200" dirty="0" err="1"/>
              <a:t>Toconao</a:t>
            </a:r>
            <a:r>
              <a:rPr lang="es-ES" sz="1200" dirty="0"/>
              <a:t> (</a:t>
            </a:r>
            <a:r>
              <a:rPr lang="es-ES" sz="1200" dirty="0" smtClean="0"/>
              <a:t>GORE-DOH)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 smtClean="0"/>
              <a:t>Mejoramiento </a:t>
            </a:r>
            <a:r>
              <a:rPr lang="es-ES" sz="1200" dirty="0"/>
              <a:t>de canales y callejones </a:t>
            </a:r>
            <a:r>
              <a:rPr lang="es-ES" sz="1200" dirty="0" smtClean="0"/>
              <a:t>públicos Jerez-</a:t>
            </a:r>
            <a:r>
              <a:rPr lang="es-ES" sz="1200" dirty="0" err="1" smtClean="0"/>
              <a:t>Toconao</a:t>
            </a:r>
            <a:r>
              <a:rPr lang="es-ES" sz="1200" dirty="0" smtClean="0"/>
              <a:t> </a:t>
            </a:r>
            <a:r>
              <a:rPr lang="es-ES" sz="1200" dirty="0"/>
              <a:t>(GORE)</a:t>
            </a:r>
          </a:p>
          <a:p>
            <a:endParaRPr lang="es-ES" sz="1200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899592" y="4136498"/>
            <a:ext cx="1224137" cy="766420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2 </a:t>
            </a:r>
            <a:r>
              <a:rPr lang="es-ES" sz="1000" dirty="0">
                <a:solidFill>
                  <a:srgbClr val="000000"/>
                </a:solidFill>
                <a:latin typeface="Verdana" panose="020B0604030504040204" pitchFamily="34" charset="0"/>
              </a:rPr>
              <a:t>iniciativas de Estudios </a:t>
            </a:r>
            <a:r>
              <a:rPr lang="es-ES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Ambientales</a:t>
            </a:r>
            <a:endParaRPr lang="es-ES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411760" y="4144038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Diagnóstico y Gestión Ambiental Integrada de Humedales </a:t>
            </a:r>
            <a:r>
              <a:rPr lang="es-ES" sz="1200" dirty="0" err="1"/>
              <a:t>Altoandinos</a:t>
            </a:r>
            <a:r>
              <a:rPr lang="es-ES" sz="1200" dirty="0"/>
              <a:t> (GORE)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/>
              <a:t>Proyecto de monitoreo integrado de humedales </a:t>
            </a:r>
            <a:r>
              <a:rPr lang="es-ES" sz="1200" dirty="0" err="1"/>
              <a:t>altoandinos</a:t>
            </a:r>
            <a:r>
              <a:rPr lang="es-ES" sz="1200" dirty="0"/>
              <a:t> (SEREMI Medio Ambiente)</a:t>
            </a:r>
          </a:p>
        </p:txBody>
      </p:sp>
    </p:spTree>
    <p:extLst>
      <p:ext uri="{BB962C8B-B14F-4D97-AF65-F5344CB8AC3E}">
        <p14:creationId xmlns:p14="http://schemas.microsoft.com/office/powerpoint/2010/main" val="264976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80887" y="548680"/>
            <a:ext cx="8098594" cy="74135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s-CL" sz="3100" dirty="0" smtClean="0">
                <a:solidFill>
                  <a:schemeClr val="tx1"/>
                </a:solidFill>
                <a:effectLst/>
              </a:rPr>
              <a:t>Brechas, Líneas de Acción e iniciativas</a:t>
            </a:r>
            <a:r>
              <a:rPr lang="es-CL" sz="3000" dirty="0" smtClean="0">
                <a:solidFill>
                  <a:schemeClr val="tx1"/>
                </a:solidFill>
                <a:effectLst/>
              </a:rPr>
              <a:t/>
            </a:r>
            <a:br>
              <a:rPr lang="es-CL" sz="3000" dirty="0" smtClean="0">
                <a:solidFill>
                  <a:schemeClr val="tx1"/>
                </a:solidFill>
                <a:effectLst/>
              </a:rPr>
            </a:br>
            <a:endParaRPr lang="es-CL" sz="2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813628" y="3118504"/>
            <a:ext cx="726276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CL" dirty="0" smtClean="0">
              <a:latin typeface="+mn-lt"/>
              <a:ea typeface="+mn-ea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516885" y="605372"/>
            <a:ext cx="3545633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2000" b="1" i="1" u="sng" dirty="0" smtClean="0"/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1" u="sng" dirty="0" smtClean="0"/>
              <a:t>Cobertura Agua Potable</a:t>
            </a:r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800" b="1" u="sng" dirty="0" smtClean="0">
              <a:solidFill>
                <a:srgbClr val="005FA1"/>
              </a:solidFill>
            </a:endParaRPr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2414748" y="-416961"/>
            <a:ext cx="3528392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/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/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200" dirty="0"/>
          </a:p>
          <a:p>
            <a:pPr lvl="2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lvl="1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400" dirty="0" smtClean="0"/>
          </a:p>
          <a:p>
            <a:pPr lvl="8" algn="just">
              <a:spcBef>
                <a:spcPts val="0"/>
              </a:spcBef>
            </a:pPr>
            <a:endParaRPr lang="es-ES" sz="500" dirty="0" smtClean="0"/>
          </a:p>
          <a:p>
            <a:pPr marL="347663" lvl="1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/>
              <a:t> </a:t>
            </a:r>
            <a:r>
              <a:rPr lang="es-ES" sz="1400" dirty="0" smtClean="0"/>
              <a:t>                          </a:t>
            </a:r>
            <a:endParaRPr lang="es-CL" sz="1200" dirty="0" smtClean="0"/>
          </a:p>
        </p:txBody>
      </p:sp>
      <p:sp>
        <p:nvSpPr>
          <p:cNvPr id="7" name="18 CuadroTexto"/>
          <p:cNvSpPr txBox="1"/>
          <p:nvPr/>
        </p:nvSpPr>
        <p:spPr>
          <a:xfrm>
            <a:off x="640952" y="2043894"/>
            <a:ext cx="4165720" cy="123110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FF0000"/>
                </a:solidFill>
              </a:rPr>
              <a:t>Deficiente calidad en el servicio de </a:t>
            </a:r>
            <a:r>
              <a:rPr lang="es-ES" sz="1200" dirty="0" smtClean="0">
                <a:solidFill>
                  <a:srgbClr val="FF0000"/>
                </a:solidFill>
              </a:rPr>
              <a:t>APR</a:t>
            </a:r>
          </a:p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>
              <a:solidFill>
                <a:srgbClr val="FF0000"/>
              </a:solidFill>
            </a:endParaRPr>
          </a:p>
          <a:p>
            <a:pPr marL="171450" indent="-171450" defTabSz="914400" eaLnBrk="1" hangingPunct="1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ES" sz="1200" dirty="0" smtClean="0"/>
              <a:t>Mejorar </a:t>
            </a:r>
            <a:r>
              <a:rPr lang="es-ES" sz="1200" dirty="0"/>
              <a:t>la operación y funcionamiento de los </a:t>
            </a:r>
            <a:r>
              <a:rPr lang="es-ES" sz="1200" dirty="0" smtClean="0"/>
              <a:t>sistemas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marL="171450" indent="-171450" defTabSz="914400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ES" sz="1200" dirty="0" smtClean="0"/>
              <a:t>Mejorar </a:t>
            </a:r>
            <a:r>
              <a:rPr lang="es-ES" sz="1200" dirty="0"/>
              <a:t>calidad del </a:t>
            </a:r>
            <a:r>
              <a:rPr lang="es-ES" sz="1200" dirty="0" smtClean="0"/>
              <a:t>agua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5592982" y="2316467"/>
            <a:ext cx="2939458" cy="6439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s-ES" sz="1100" dirty="0">
                <a:solidFill>
                  <a:schemeClr val="tx1"/>
                </a:solidFill>
              </a:rPr>
              <a:t>Programa de mantención de calidad de APR</a:t>
            </a:r>
          </a:p>
        </p:txBody>
      </p:sp>
      <p:sp>
        <p:nvSpPr>
          <p:cNvPr id="14" name="18 CuadroTexto"/>
          <p:cNvSpPr txBox="1"/>
          <p:nvPr/>
        </p:nvSpPr>
        <p:spPr>
          <a:xfrm>
            <a:off x="628668" y="3616125"/>
            <a:ext cx="4176464" cy="1384995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462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FF0000"/>
                </a:solidFill>
              </a:rPr>
              <a:t>Desconocimiento de la vulnerabilidad de abastecimiento de agua </a:t>
            </a:r>
            <a:r>
              <a:rPr lang="es-ES" sz="1200" dirty="0" smtClean="0">
                <a:solidFill>
                  <a:srgbClr val="FF0000"/>
                </a:solidFill>
              </a:rPr>
              <a:t>potable</a:t>
            </a:r>
          </a:p>
          <a:p>
            <a:pPr marL="17462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 smtClean="0"/>
          </a:p>
          <a:p>
            <a:pPr marL="188912" indent="-171450" defTabSz="914400" eaLnBrk="1" hangingPunct="1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ES" sz="1200" dirty="0" smtClean="0"/>
              <a:t>Estudiar </a:t>
            </a:r>
            <a:r>
              <a:rPr lang="es-ES" sz="1200" dirty="0"/>
              <a:t>la vulnerabilidad del </a:t>
            </a:r>
            <a:r>
              <a:rPr lang="es-ES" sz="1200" dirty="0" smtClean="0"/>
              <a:t>sistema</a:t>
            </a:r>
          </a:p>
          <a:p>
            <a:pPr marL="17462" indent="0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 smtClean="0"/>
          </a:p>
          <a:p>
            <a:pPr marL="188912" indent="-171450" defTabSz="914400" eaLnBrk="1" hangingPunct="1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ES" sz="1200" dirty="0" smtClean="0"/>
              <a:t>Poseer </a:t>
            </a:r>
            <a:r>
              <a:rPr lang="es-ES" sz="1200" dirty="0"/>
              <a:t>alternativas de abastecimiento en caso de </a:t>
            </a:r>
            <a:r>
              <a:rPr lang="es-ES" sz="1200" dirty="0" smtClean="0"/>
              <a:t>contingencias</a:t>
            </a:r>
            <a:endParaRPr lang="es-CL" sz="1400" dirty="0" smtClean="0">
              <a:solidFill>
                <a:srgbClr val="FF0000"/>
              </a:solidFill>
            </a:endParaRPr>
          </a:p>
        </p:txBody>
      </p:sp>
      <p:cxnSp>
        <p:nvCxnSpPr>
          <p:cNvPr id="19" name="Conector recto de flecha 18"/>
          <p:cNvCxnSpPr/>
          <p:nvPr/>
        </p:nvCxnSpPr>
        <p:spPr>
          <a:xfrm>
            <a:off x="4850368" y="2635890"/>
            <a:ext cx="742614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redondeado 23"/>
          <p:cNvSpPr/>
          <p:nvPr/>
        </p:nvSpPr>
        <p:spPr>
          <a:xfrm>
            <a:off x="5580994" y="3694568"/>
            <a:ext cx="2927042" cy="6865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93688" algn="ctr" defTabSz="914400">
              <a:spcBef>
                <a:spcPts val="0"/>
              </a:spcBef>
              <a:spcAft>
                <a:spcPts val="0"/>
              </a:spcAft>
            </a:pPr>
            <a:r>
              <a:rPr lang="es-ES" sz="1100" dirty="0">
                <a:solidFill>
                  <a:schemeClr val="tx1"/>
                </a:solidFill>
              </a:rPr>
              <a:t>Estudio de vulnerabilidad de sistema de abastecimiento de agua potable </a:t>
            </a:r>
            <a:endParaRPr lang="es-CL" sz="1100" dirty="0">
              <a:solidFill>
                <a:schemeClr val="tx1"/>
              </a:solidFill>
            </a:endParaRPr>
          </a:p>
        </p:txBody>
      </p:sp>
      <p:sp>
        <p:nvSpPr>
          <p:cNvPr id="25" name="Rectángulo redondeado 24"/>
          <p:cNvSpPr/>
          <p:nvPr/>
        </p:nvSpPr>
        <p:spPr>
          <a:xfrm>
            <a:off x="5579026" y="4486656"/>
            <a:ext cx="2927042" cy="5602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CL" sz="1100" dirty="0">
                <a:solidFill>
                  <a:srgbClr val="000000"/>
                </a:solidFill>
                <a:latin typeface="Verdana" panose="020B0604030504040204" pitchFamily="34" charset="0"/>
              </a:rPr>
              <a:t>Estudiar nuevas fuentes de abastecimiento</a:t>
            </a:r>
          </a:p>
        </p:txBody>
      </p:sp>
      <p:cxnSp>
        <p:nvCxnSpPr>
          <p:cNvPr id="28" name="Conector recto de flecha 27"/>
          <p:cNvCxnSpPr/>
          <p:nvPr/>
        </p:nvCxnSpPr>
        <p:spPr>
          <a:xfrm>
            <a:off x="4838380" y="4037840"/>
            <a:ext cx="742614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>
            <a:off x="4820002" y="4765620"/>
            <a:ext cx="742614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99 Elipse"/>
          <p:cNvSpPr/>
          <p:nvPr/>
        </p:nvSpPr>
        <p:spPr>
          <a:xfrm>
            <a:off x="7112262" y="1051295"/>
            <a:ext cx="1368153" cy="580496"/>
          </a:xfrm>
          <a:prstGeom prst="ellipse">
            <a:avLst/>
          </a:prstGeom>
          <a:solidFill>
            <a:srgbClr val="F9EFA5"/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00" dirty="0">
                <a:solidFill>
                  <a:schemeClr val="tx1"/>
                </a:solidFill>
                <a:latin typeface="+mj-lt"/>
              </a:rPr>
              <a:t>Dimensión </a:t>
            </a:r>
            <a:r>
              <a:rPr lang="es-CL" sz="1100" dirty="0" smtClean="0">
                <a:solidFill>
                  <a:schemeClr val="tx1"/>
                </a:solidFill>
                <a:latin typeface="+mj-lt"/>
              </a:rPr>
              <a:t>Social</a:t>
            </a:r>
            <a:endParaRPr lang="es-CL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5942819" y="6024363"/>
            <a:ext cx="1008112" cy="307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7055621" y="6024362"/>
            <a:ext cx="1034726" cy="307779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276416" y="6024362"/>
            <a:ext cx="1709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100" dirty="0" smtClean="0">
                <a:solidFill>
                  <a:schemeClr val="dk1"/>
                </a:solidFill>
                <a:latin typeface="+mn-lt"/>
                <a:ea typeface="+mn-ea"/>
              </a:rPr>
              <a:t>utilizada:</a:t>
            </a:r>
            <a:endParaRPr lang="es-ES" sz="1100" dirty="0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8035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80887" y="548680"/>
            <a:ext cx="8098594" cy="74135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s-CL" sz="3100" dirty="0" smtClean="0">
                <a:solidFill>
                  <a:schemeClr val="tx1"/>
                </a:solidFill>
                <a:effectLst/>
              </a:rPr>
              <a:t>Brechas, Líneas de Acción e iniciativas</a:t>
            </a:r>
            <a:r>
              <a:rPr lang="es-CL" sz="3000" dirty="0" smtClean="0">
                <a:solidFill>
                  <a:schemeClr val="tx1"/>
                </a:solidFill>
                <a:effectLst/>
              </a:rPr>
              <a:t/>
            </a:r>
            <a:br>
              <a:rPr lang="es-CL" sz="3000" dirty="0" smtClean="0">
                <a:solidFill>
                  <a:schemeClr val="tx1"/>
                </a:solidFill>
                <a:effectLst/>
              </a:rPr>
            </a:br>
            <a:endParaRPr lang="es-CL" sz="2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224282" y="5869240"/>
            <a:ext cx="726276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CL" dirty="0" smtClean="0">
              <a:latin typeface="+mn-lt"/>
              <a:ea typeface="+mn-ea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515609" y="820763"/>
            <a:ext cx="3545633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b="1" i="1" u="sng" dirty="0" smtClean="0"/>
              <a:t>Patrimonio cultural</a:t>
            </a:r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800" b="1" u="sng" dirty="0" smtClean="0">
              <a:solidFill>
                <a:srgbClr val="005FA1"/>
              </a:solidFill>
            </a:endParaRPr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</p:txBody>
      </p:sp>
      <p:sp>
        <p:nvSpPr>
          <p:cNvPr id="6" name="18 CuadroTexto"/>
          <p:cNvSpPr txBox="1"/>
          <p:nvPr/>
        </p:nvSpPr>
        <p:spPr>
          <a:xfrm>
            <a:off x="492116" y="1391347"/>
            <a:ext cx="3686222" cy="123110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200" dirty="0">
                <a:solidFill>
                  <a:srgbClr val="FF0000"/>
                </a:solidFill>
              </a:rPr>
              <a:t>Falta de incentivos para la conservación de la superficie agrícola tradicional</a:t>
            </a:r>
          </a:p>
          <a:p>
            <a:pPr defTabSz="914400" eaLnBrk="1" hangingPunct="1">
              <a:spcBef>
                <a:spcPts val="0"/>
              </a:spcBef>
              <a:spcAft>
                <a:spcPts val="0"/>
              </a:spcAft>
            </a:pPr>
            <a:endParaRPr lang="es-CL" sz="1400" dirty="0" smtClean="0">
              <a:solidFill>
                <a:srgbClr val="FF0000"/>
              </a:solidFill>
            </a:endParaRPr>
          </a:p>
          <a:p>
            <a:pPr marL="171450" indent="-171450" defTabSz="914400" eaLnBrk="1" hangingPunct="1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CL" sz="1200" dirty="0" smtClean="0"/>
              <a:t>Generar </a:t>
            </a:r>
            <a:r>
              <a:rPr lang="es-CL" sz="1200" dirty="0"/>
              <a:t>condiciones favorables para fomentar y mantener la actividad agrícola </a:t>
            </a:r>
            <a:r>
              <a:rPr lang="es-CL" sz="1200" dirty="0" smtClean="0"/>
              <a:t>tradicional</a:t>
            </a:r>
            <a:endParaRPr lang="es-CL" sz="1200" dirty="0"/>
          </a:p>
        </p:txBody>
      </p: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3119357" y="-646903"/>
            <a:ext cx="3528392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/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/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200" dirty="0"/>
          </a:p>
          <a:p>
            <a:pPr lvl="2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lvl="1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400" dirty="0" smtClean="0"/>
          </a:p>
          <a:p>
            <a:pPr lvl="8" algn="just">
              <a:spcBef>
                <a:spcPts val="0"/>
              </a:spcBef>
            </a:pPr>
            <a:endParaRPr lang="es-ES" sz="500" dirty="0" smtClean="0"/>
          </a:p>
          <a:p>
            <a:pPr marL="347663" lvl="1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/>
              <a:t> </a:t>
            </a:r>
            <a:r>
              <a:rPr lang="es-ES" sz="1400" dirty="0" smtClean="0"/>
              <a:t>                          </a:t>
            </a:r>
            <a:endParaRPr lang="es-CL" sz="1200" dirty="0" smtClean="0"/>
          </a:p>
        </p:txBody>
      </p:sp>
      <p:sp>
        <p:nvSpPr>
          <p:cNvPr id="7" name="18 CuadroTexto"/>
          <p:cNvSpPr txBox="1"/>
          <p:nvPr/>
        </p:nvSpPr>
        <p:spPr>
          <a:xfrm>
            <a:off x="480887" y="2753295"/>
            <a:ext cx="3708680" cy="160043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200" dirty="0">
                <a:solidFill>
                  <a:srgbClr val="FF0000"/>
                </a:solidFill>
              </a:rPr>
              <a:t>Déficit de interacción entre comunidades con organismos del estado y privados</a:t>
            </a:r>
          </a:p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>
              <a:solidFill>
                <a:srgbClr val="FF0000"/>
              </a:solidFill>
            </a:endParaRPr>
          </a:p>
          <a:p>
            <a:pPr marL="171450" indent="-171450" defTabSz="914400" eaLnBrk="1" hangingPunct="1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CL" sz="1200" dirty="0"/>
              <a:t>Favorecer interacción entre comunidades y organismos públicos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marL="171450" indent="-171450" defTabSz="914400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CL" sz="1200" dirty="0"/>
              <a:t>Propiciar instancias de contribución entre privados y comunidades de las ADIS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5322374" y="3907334"/>
            <a:ext cx="3456519" cy="4729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s-CL" sz="1100" dirty="0">
                <a:solidFill>
                  <a:schemeClr val="tx1"/>
                </a:solidFill>
              </a:rPr>
              <a:t>Programa de fortalecimiento de las relaciones entre privados y comunidades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5307128" y="3203727"/>
            <a:ext cx="3429942" cy="62561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100" dirty="0">
                <a:solidFill>
                  <a:schemeClr val="tx1"/>
                </a:solidFill>
              </a:rPr>
              <a:t>Revisión, actualización y mejora continua en la aplicación de procedimientos de participación ciudadana</a:t>
            </a:r>
          </a:p>
        </p:txBody>
      </p:sp>
      <p:sp>
        <p:nvSpPr>
          <p:cNvPr id="12" name="18 CuadroTexto"/>
          <p:cNvSpPr txBox="1"/>
          <p:nvPr/>
        </p:nvSpPr>
        <p:spPr>
          <a:xfrm>
            <a:off x="492116" y="4484575"/>
            <a:ext cx="3697375" cy="1785104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200" dirty="0">
                <a:solidFill>
                  <a:srgbClr val="FF0000"/>
                </a:solidFill>
              </a:rPr>
              <a:t>Falta de protección de los usos históricos del recurso hídrico de las comunidades</a:t>
            </a:r>
          </a:p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>
              <a:solidFill>
                <a:srgbClr val="FF0000"/>
              </a:solidFill>
            </a:endParaRPr>
          </a:p>
          <a:p>
            <a:pPr marL="171450" indent="-171450" defTabSz="914400" eaLnBrk="1" hangingPunct="1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CL" sz="1200" dirty="0"/>
              <a:t>Proteger el ejercicio de derechos constituidos</a:t>
            </a:r>
          </a:p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marL="171450" indent="-171450" defTabSz="914400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CL" sz="1200" dirty="0"/>
              <a:t>Respetar el no uso del agua dado por el valor ancestral de las comunidades indígenas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5338271" y="4504207"/>
            <a:ext cx="3450725" cy="4931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100" dirty="0">
                <a:solidFill>
                  <a:schemeClr val="tx1"/>
                </a:solidFill>
              </a:rPr>
              <a:t>Guía operativa de puesta en valor de actividades ancestrales asociadas al recurso hídrico 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5312273" y="5195190"/>
            <a:ext cx="3476723" cy="3638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100" dirty="0">
                <a:solidFill>
                  <a:schemeClr val="tx1"/>
                </a:solidFill>
              </a:rPr>
              <a:t>Programa de apoyo para la protección legal del ejercicio del derecho de agua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5317352" y="1992564"/>
            <a:ext cx="3429942" cy="5776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100" dirty="0" smtClean="0">
                <a:solidFill>
                  <a:schemeClr val="tx1"/>
                </a:solidFill>
              </a:rPr>
              <a:t>Programa de subsidios a cultivos con denominación de origen</a:t>
            </a:r>
            <a:endParaRPr lang="es-CL" sz="1100" dirty="0">
              <a:solidFill>
                <a:schemeClr val="tx1"/>
              </a:solidFill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5314128" y="1532736"/>
            <a:ext cx="3422942" cy="3228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CL" sz="1100" dirty="0">
                <a:solidFill>
                  <a:srgbClr val="000000"/>
                </a:solidFill>
                <a:latin typeface="Verdana" panose="020B0604030504040204" pitchFamily="34" charset="0"/>
              </a:rPr>
              <a:t>Convenio Ley de Fomento al </a:t>
            </a:r>
            <a:r>
              <a:rPr lang="es-CL" sz="11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Riego</a:t>
            </a:r>
            <a:endParaRPr lang="es-CL" sz="11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cxnSp>
        <p:nvCxnSpPr>
          <p:cNvPr id="19" name="Conector angular 18"/>
          <p:cNvCxnSpPr/>
          <p:nvPr/>
        </p:nvCxnSpPr>
        <p:spPr>
          <a:xfrm flipV="1">
            <a:off x="4205087" y="1703278"/>
            <a:ext cx="1133184" cy="20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redondeado 36"/>
          <p:cNvSpPr/>
          <p:nvPr/>
        </p:nvSpPr>
        <p:spPr>
          <a:xfrm>
            <a:off x="5308814" y="2749977"/>
            <a:ext cx="3428256" cy="3668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ctr"/>
            <a:r>
              <a:rPr lang="es-CL" sz="1100" dirty="0">
                <a:solidFill>
                  <a:srgbClr val="000000"/>
                </a:solidFill>
                <a:latin typeface="Verdana" panose="020B0604030504040204" pitchFamily="34" charset="0"/>
              </a:rPr>
              <a:t>Oficina provincial DGA en Calama</a:t>
            </a:r>
          </a:p>
        </p:txBody>
      </p:sp>
      <p:sp>
        <p:nvSpPr>
          <p:cNvPr id="40" name="Rectángulo redondeado 39"/>
          <p:cNvSpPr/>
          <p:nvPr/>
        </p:nvSpPr>
        <p:spPr>
          <a:xfrm>
            <a:off x="5312273" y="5723432"/>
            <a:ext cx="3476723" cy="3347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100" dirty="0" smtClean="0">
                <a:solidFill>
                  <a:schemeClr val="tx1"/>
                </a:solidFill>
              </a:rPr>
              <a:t>Aumento de fiscalización de extracciones ilegales</a:t>
            </a:r>
            <a:endParaRPr lang="es-CL" sz="1100" dirty="0">
              <a:solidFill>
                <a:schemeClr val="tx1"/>
              </a:solidFill>
            </a:endParaRPr>
          </a:p>
        </p:txBody>
      </p:sp>
      <p:cxnSp>
        <p:nvCxnSpPr>
          <p:cNvPr id="32" name="Conector angular 31"/>
          <p:cNvCxnSpPr/>
          <p:nvPr/>
        </p:nvCxnSpPr>
        <p:spPr>
          <a:xfrm flipV="1">
            <a:off x="4194392" y="2186705"/>
            <a:ext cx="1133184" cy="20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r 33"/>
          <p:cNvCxnSpPr/>
          <p:nvPr/>
        </p:nvCxnSpPr>
        <p:spPr>
          <a:xfrm flipV="1">
            <a:off x="4173944" y="2927608"/>
            <a:ext cx="1133184" cy="20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/>
          <p:cNvCxnSpPr/>
          <p:nvPr/>
        </p:nvCxnSpPr>
        <p:spPr>
          <a:xfrm flipV="1">
            <a:off x="4197115" y="3482841"/>
            <a:ext cx="1133184" cy="20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/>
          <p:nvPr/>
        </p:nvCxnSpPr>
        <p:spPr>
          <a:xfrm flipV="1">
            <a:off x="4204663" y="4026628"/>
            <a:ext cx="1133184" cy="20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endCxn id="13" idx="1"/>
          </p:cNvCxnSpPr>
          <p:nvPr/>
        </p:nvCxnSpPr>
        <p:spPr>
          <a:xfrm>
            <a:off x="4173944" y="4236976"/>
            <a:ext cx="1164327" cy="5138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angular 41"/>
          <p:cNvCxnSpPr/>
          <p:nvPr/>
        </p:nvCxnSpPr>
        <p:spPr>
          <a:xfrm flipV="1">
            <a:off x="4184168" y="5322868"/>
            <a:ext cx="1133184" cy="20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angular 42"/>
          <p:cNvCxnSpPr/>
          <p:nvPr/>
        </p:nvCxnSpPr>
        <p:spPr>
          <a:xfrm flipV="1">
            <a:off x="4204663" y="5846326"/>
            <a:ext cx="1133184" cy="203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angular 43"/>
          <p:cNvCxnSpPr/>
          <p:nvPr/>
        </p:nvCxnSpPr>
        <p:spPr>
          <a:xfrm flipV="1">
            <a:off x="4204663" y="4903049"/>
            <a:ext cx="1153632" cy="16341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99 Elipse"/>
          <p:cNvSpPr/>
          <p:nvPr/>
        </p:nvSpPr>
        <p:spPr>
          <a:xfrm>
            <a:off x="7173336" y="879457"/>
            <a:ext cx="1368153" cy="580496"/>
          </a:xfrm>
          <a:prstGeom prst="ellipse">
            <a:avLst/>
          </a:prstGeom>
          <a:solidFill>
            <a:srgbClr val="F9EFA5"/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00" dirty="0">
                <a:solidFill>
                  <a:schemeClr val="tx1"/>
                </a:solidFill>
                <a:latin typeface="+mj-lt"/>
              </a:rPr>
              <a:t>Dimensión </a:t>
            </a:r>
            <a:r>
              <a:rPr lang="es-CL" sz="1100" dirty="0" smtClean="0">
                <a:solidFill>
                  <a:schemeClr val="tx1"/>
                </a:solidFill>
                <a:latin typeface="+mj-lt"/>
              </a:rPr>
              <a:t>Social</a:t>
            </a:r>
            <a:endParaRPr lang="es-CL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Rectángulo redondeado 27"/>
          <p:cNvSpPr/>
          <p:nvPr/>
        </p:nvSpPr>
        <p:spPr>
          <a:xfrm>
            <a:off x="6267510" y="6139140"/>
            <a:ext cx="1008112" cy="307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7380312" y="6139139"/>
            <a:ext cx="1034726" cy="307779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4601107" y="6139139"/>
            <a:ext cx="1709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100" dirty="0" smtClean="0">
                <a:solidFill>
                  <a:schemeClr val="dk1"/>
                </a:solidFill>
                <a:latin typeface="+mn-lt"/>
                <a:ea typeface="+mn-ea"/>
              </a:rPr>
              <a:t>utilizada:</a:t>
            </a:r>
            <a:endParaRPr lang="es-ES" sz="1100" dirty="0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499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80887" y="548680"/>
            <a:ext cx="8098594" cy="74135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s-CL" sz="3100" dirty="0" smtClean="0">
                <a:solidFill>
                  <a:schemeClr val="tx1"/>
                </a:solidFill>
                <a:effectLst/>
              </a:rPr>
              <a:t>Brechas, Líneas de Acción e iniciativas</a:t>
            </a:r>
            <a:r>
              <a:rPr lang="es-CL" sz="3000" dirty="0" smtClean="0">
                <a:solidFill>
                  <a:schemeClr val="tx1"/>
                </a:solidFill>
                <a:effectLst/>
              </a:rPr>
              <a:t/>
            </a:r>
            <a:br>
              <a:rPr lang="es-CL" sz="3000" dirty="0" smtClean="0">
                <a:solidFill>
                  <a:schemeClr val="tx1"/>
                </a:solidFill>
                <a:effectLst/>
              </a:rPr>
            </a:br>
            <a:endParaRPr lang="es-CL" sz="2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08496" y="3441166"/>
            <a:ext cx="726276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CL" dirty="0" smtClean="0">
              <a:latin typeface="+mn-lt"/>
              <a:ea typeface="+mn-ea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515609" y="820763"/>
            <a:ext cx="3545633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2000" b="1" i="1" u="sng" dirty="0" smtClean="0"/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000" b="1" i="1" u="sng" dirty="0" smtClean="0"/>
              <a:t>Eventos Extremos</a:t>
            </a:r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800" b="1" u="sng" dirty="0" smtClean="0">
              <a:solidFill>
                <a:srgbClr val="005FA1"/>
              </a:solidFill>
            </a:endParaRPr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</p:txBody>
      </p:sp>
      <p:sp>
        <p:nvSpPr>
          <p:cNvPr id="6" name="18 CuadroTexto"/>
          <p:cNvSpPr txBox="1"/>
          <p:nvPr/>
        </p:nvSpPr>
        <p:spPr>
          <a:xfrm>
            <a:off x="713502" y="1772816"/>
            <a:ext cx="2922394" cy="120840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200" dirty="0">
                <a:solidFill>
                  <a:srgbClr val="FF0000"/>
                </a:solidFill>
              </a:rPr>
              <a:t>Déficit institucional ante situaciones de emergencia</a:t>
            </a:r>
          </a:p>
          <a:p>
            <a:pPr marL="171450" indent="-171450" algn="just" defTabSz="914400" fontAlgn="auto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Verdana" panose="020B0604030504040204" pitchFamily="34" charset="0"/>
              <a:buChar char="–"/>
              <a:defRPr/>
            </a:pPr>
            <a:r>
              <a:rPr lang="es-ES" sz="12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Mejorar </a:t>
            </a: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instancias de comunicación ante </a:t>
            </a:r>
            <a:r>
              <a:rPr lang="es-ES" sz="12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emergencias</a:t>
            </a:r>
          </a:p>
          <a:p>
            <a:pPr marL="171450" indent="-171450" algn="just" defTabSz="914400" fontAlgn="auto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Verdana" panose="020B0604030504040204" pitchFamily="34" charset="0"/>
              <a:buChar char="–"/>
              <a:defRPr/>
            </a:pPr>
            <a:r>
              <a:rPr lang="es-ES" sz="12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Mejorar </a:t>
            </a: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 de </a:t>
            </a:r>
            <a:r>
              <a:rPr lang="es-ES" sz="12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alerta</a:t>
            </a:r>
            <a:endParaRPr lang="es-CL" sz="1200" dirty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4808056" y="-582285"/>
            <a:ext cx="3528392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/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/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200" dirty="0"/>
          </a:p>
          <a:p>
            <a:pPr lvl="2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lvl="1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400" dirty="0" smtClean="0"/>
          </a:p>
          <a:p>
            <a:pPr lvl="8" algn="just">
              <a:spcBef>
                <a:spcPts val="0"/>
              </a:spcBef>
            </a:pPr>
            <a:endParaRPr lang="es-ES" sz="500" dirty="0" smtClean="0"/>
          </a:p>
          <a:p>
            <a:pPr marL="347663" lvl="1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/>
              <a:t> </a:t>
            </a:r>
            <a:r>
              <a:rPr lang="es-ES" sz="1400" dirty="0" smtClean="0"/>
              <a:t>                          </a:t>
            </a:r>
            <a:endParaRPr lang="es-CL" sz="1200" dirty="0" smtClean="0"/>
          </a:p>
        </p:txBody>
      </p:sp>
      <p:sp>
        <p:nvSpPr>
          <p:cNvPr id="11" name="Rectángulo redondeado 10"/>
          <p:cNvSpPr/>
          <p:nvPr/>
        </p:nvSpPr>
        <p:spPr>
          <a:xfrm>
            <a:off x="4808056" y="1988840"/>
            <a:ext cx="2731512" cy="78284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100" dirty="0">
                <a:solidFill>
                  <a:schemeClr val="tx1"/>
                </a:solidFill>
              </a:rPr>
              <a:t>Reforzar interacción de acción ante emergencias entre ONEMI y MOP y mejoras del sistema de alerta</a:t>
            </a:r>
          </a:p>
        </p:txBody>
      </p:sp>
      <p:sp>
        <p:nvSpPr>
          <p:cNvPr id="15" name="18 CuadroTexto"/>
          <p:cNvSpPr txBox="1"/>
          <p:nvPr/>
        </p:nvSpPr>
        <p:spPr>
          <a:xfrm>
            <a:off x="713502" y="3407764"/>
            <a:ext cx="2923115" cy="933845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s-ES" sz="1200" dirty="0">
                <a:solidFill>
                  <a:srgbClr val="FF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Insuficiencia de infraestructura </a:t>
            </a:r>
          </a:p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es-ES" sz="1200" dirty="0" smtClean="0">
              <a:solidFill>
                <a:srgbClr val="FF0000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 defTabSz="914400" fontAlgn="auto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Verdana" panose="020B0604030504040204" pitchFamily="34" charset="0"/>
              <a:buChar char="–"/>
              <a:defRPr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Mejorar obras de infraestructura para enfrentar eventos extremos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4808056" y="3472328"/>
            <a:ext cx="2731512" cy="756000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s-ES" sz="1100" dirty="0" smtClean="0">
                <a:solidFill>
                  <a:schemeClr val="tx1"/>
                </a:solidFill>
              </a:rPr>
              <a:t>Obras de Control de crecidas/Protección de riberas (Catastradas)</a:t>
            </a:r>
            <a:endParaRPr lang="es-CL" sz="1100" dirty="0">
              <a:solidFill>
                <a:schemeClr val="tx1"/>
              </a:solidFill>
            </a:endParaRPr>
          </a:p>
        </p:txBody>
      </p:sp>
      <p:cxnSp>
        <p:nvCxnSpPr>
          <p:cNvPr id="19" name="Conector recto de flecha 18"/>
          <p:cNvCxnSpPr>
            <a:stCxn id="6" idx="3"/>
            <a:endCxn id="11" idx="1"/>
          </p:cNvCxnSpPr>
          <p:nvPr/>
        </p:nvCxnSpPr>
        <p:spPr>
          <a:xfrm>
            <a:off x="3635896" y="2377020"/>
            <a:ext cx="1172160" cy="3243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/>
          <p:nvPr/>
        </p:nvCxnSpPr>
        <p:spPr>
          <a:xfrm>
            <a:off x="3613745" y="3856221"/>
            <a:ext cx="1172160" cy="3243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99 Elipse"/>
          <p:cNvSpPr/>
          <p:nvPr/>
        </p:nvSpPr>
        <p:spPr>
          <a:xfrm>
            <a:off x="7173336" y="989891"/>
            <a:ext cx="1368153" cy="580496"/>
          </a:xfrm>
          <a:prstGeom prst="ellipse">
            <a:avLst/>
          </a:prstGeom>
          <a:solidFill>
            <a:srgbClr val="F9EFA5"/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00" dirty="0">
                <a:solidFill>
                  <a:schemeClr val="tx1"/>
                </a:solidFill>
                <a:latin typeface="+mj-lt"/>
              </a:rPr>
              <a:t>Dimensión </a:t>
            </a:r>
            <a:r>
              <a:rPr lang="es-CL" sz="1100" dirty="0" smtClean="0">
                <a:solidFill>
                  <a:schemeClr val="tx1"/>
                </a:solidFill>
                <a:latin typeface="+mj-lt"/>
              </a:rPr>
              <a:t>Social</a:t>
            </a:r>
            <a:endParaRPr lang="es-CL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6267510" y="6139140"/>
            <a:ext cx="1008112" cy="307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7380312" y="6139139"/>
            <a:ext cx="1034726" cy="307779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601107" y="6139139"/>
            <a:ext cx="1709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100" dirty="0" smtClean="0">
                <a:solidFill>
                  <a:schemeClr val="dk1"/>
                </a:solidFill>
                <a:latin typeface="+mn-lt"/>
                <a:ea typeface="+mn-ea"/>
              </a:rPr>
              <a:t>utilizada:</a:t>
            </a:r>
            <a:endParaRPr lang="es-ES" sz="1100" dirty="0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017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80887" y="548680"/>
            <a:ext cx="8098594" cy="74135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s-CL" sz="3100" dirty="0" smtClean="0">
                <a:solidFill>
                  <a:schemeClr val="tx1"/>
                </a:solidFill>
                <a:effectLst/>
              </a:rPr>
              <a:t>Brechas, Líneas de Acción e iniciativas</a:t>
            </a:r>
            <a:r>
              <a:rPr lang="es-CL" sz="3000" dirty="0" smtClean="0">
                <a:solidFill>
                  <a:schemeClr val="tx1"/>
                </a:solidFill>
                <a:effectLst/>
              </a:rPr>
              <a:t/>
            </a:r>
            <a:br>
              <a:rPr lang="es-CL" sz="3000" dirty="0" smtClean="0">
                <a:solidFill>
                  <a:schemeClr val="tx1"/>
                </a:solidFill>
                <a:effectLst/>
              </a:rPr>
            </a:br>
            <a:endParaRPr lang="es-CL" sz="2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68957" y="3480722"/>
            <a:ext cx="726276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CL" dirty="0" smtClean="0">
              <a:latin typeface="+mn-lt"/>
              <a:ea typeface="+mn-ea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493873" y="678791"/>
            <a:ext cx="4864968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2000" b="1" i="1" u="sng" dirty="0" smtClean="0"/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1" u="sng" dirty="0"/>
              <a:t>Seguridad Hídrica para el Medio Ambiente</a:t>
            </a:r>
            <a:endParaRPr lang="es-CL" sz="1400" b="1" u="sng" dirty="0">
              <a:solidFill>
                <a:srgbClr val="005FA1"/>
              </a:solidFill>
            </a:endParaRPr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800" b="1" u="sng" dirty="0" smtClean="0">
              <a:solidFill>
                <a:srgbClr val="005FA1"/>
              </a:solidFill>
            </a:endParaRPr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4808056" y="-582285"/>
            <a:ext cx="3528392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/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/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200" dirty="0"/>
          </a:p>
          <a:p>
            <a:pPr lvl="2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lvl="1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400" dirty="0" smtClean="0"/>
          </a:p>
          <a:p>
            <a:pPr lvl="8" algn="just">
              <a:spcBef>
                <a:spcPts val="0"/>
              </a:spcBef>
            </a:pPr>
            <a:endParaRPr lang="es-ES" sz="500" dirty="0" smtClean="0"/>
          </a:p>
          <a:p>
            <a:pPr marL="347663" lvl="1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/>
              <a:t> </a:t>
            </a:r>
            <a:r>
              <a:rPr lang="es-ES" sz="1400" dirty="0" smtClean="0"/>
              <a:t>                          </a:t>
            </a:r>
            <a:endParaRPr lang="es-CL" sz="1200" dirty="0" smtClean="0"/>
          </a:p>
        </p:txBody>
      </p:sp>
      <p:sp>
        <p:nvSpPr>
          <p:cNvPr id="7" name="18 CuadroTexto"/>
          <p:cNvSpPr txBox="1"/>
          <p:nvPr/>
        </p:nvSpPr>
        <p:spPr>
          <a:xfrm>
            <a:off x="635605" y="2456180"/>
            <a:ext cx="3188385" cy="160043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200" dirty="0">
                <a:solidFill>
                  <a:srgbClr val="FF0000"/>
                </a:solidFill>
              </a:rPr>
              <a:t>No hay información integrada que permita establecer el estado del medioambiente </a:t>
            </a:r>
            <a:r>
              <a:rPr lang="es-CL" sz="1200" dirty="0" smtClean="0">
                <a:solidFill>
                  <a:srgbClr val="FF0000"/>
                </a:solidFill>
              </a:rPr>
              <a:t>regional</a:t>
            </a:r>
          </a:p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>
              <a:solidFill>
                <a:srgbClr val="FF0000"/>
              </a:solidFill>
            </a:endParaRPr>
          </a:p>
          <a:p>
            <a:pPr marL="171450" indent="-171450" defTabSz="914400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CL" sz="1200" dirty="0"/>
              <a:t>Caracterización de la calidad química de los cuerpos de agua (superficiales y subterráneos) no estudiados de la Región 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5106883" y="2910032"/>
            <a:ext cx="3157939" cy="7827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ctr"/>
            <a:r>
              <a:rPr lang="es-CL" sz="1100" dirty="0">
                <a:solidFill>
                  <a:srgbClr val="000000"/>
                </a:solidFill>
                <a:latin typeface="Verdana" panose="020B0604030504040204" pitchFamily="34" charset="0"/>
              </a:rPr>
              <a:t>Caracterización de la calidad química de los cuerpos de agua (superficiales y subterráneos) no estudiados de la Región </a:t>
            </a:r>
          </a:p>
        </p:txBody>
      </p:sp>
      <p:cxnSp>
        <p:nvCxnSpPr>
          <p:cNvPr id="17" name="Conector recto de flecha 16"/>
          <p:cNvCxnSpPr/>
          <p:nvPr/>
        </p:nvCxnSpPr>
        <p:spPr>
          <a:xfrm flipV="1">
            <a:off x="3836230" y="2628346"/>
            <a:ext cx="1270653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redondeado 11"/>
          <p:cNvSpPr/>
          <p:nvPr/>
        </p:nvSpPr>
        <p:spPr>
          <a:xfrm>
            <a:off x="5089437" y="2214099"/>
            <a:ext cx="3157939" cy="59746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es-ES" sz="1100" dirty="0">
                <a:solidFill>
                  <a:schemeClr val="tx1"/>
                </a:solidFill>
              </a:rPr>
              <a:t>Mapa de riesgo de contaminación de acuíferos </a:t>
            </a:r>
            <a:endParaRPr lang="es-CL" sz="1100" dirty="0">
              <a:solidFill>
                <a:schemeClr val="tx1"/>
              </a:solidFill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5106883" y="3842382"/>
            <a:ext cx="3152472" cy="7827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00" fontAlgn="auto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s-ES" sz="1100" dirty="0">
                <a:solidFill>
                  <a:schemeClr val="tx1"/>
                </a:solidFill>
              </a:rPr>
              <a:t>Caracterización del funcionamiento hídrico e hidrogeológico de sectores acuíferos que alimentan vegas y </a:t>
            </a:r>
            <a:r>
              <a:rPr lang="es-ES" sz="1100" dirty="0" err="1">
                <a:solidFill>
                  <a:schemeClr val="tx1"/>
                </a:solidFill>
              </a:rPr>
              <a:t>bofedales</a:t>
            </a:r>
            <a:r>
              <a:rPr lang="es-ES" sz="1100" dirty="0">
                <a:solidFill>
                  <a:schemeClr val="tx1"/>
                </a:solidFill>
              </a:rPr>
              <a:t> protegidos </a:t>
            </a:r>
            <a:endParaRPr lang="es-CL" sz="1100" dirty="0">
              <a:solidFill>
                <a:schemeClr val="tx1"/>
              </a:solidFill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 flipV="1">
            <a:off x="3823989" y="3419952"/>
            <a:ext cx="1270653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3845197" y="3984778"/>
            <a:ext cx="1270653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00 Elipse"/>
          <p:cNvSpPr/>
          <p:nvPr/>
        </p:nvSpPr>
        <p:spPr>
          <a:xfrm>
            <a:off x="6970519" y="1149982"/>
            <a:ext cx="1487446" cy="64918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spcBef>
                <a:spcPts val="600"/>
              </a:spcBef>
              <a:spcAft>
                <a:spcPts val="600"/>
              </a:spcAft>
              <a:buClr>
                <a:srgbClr val="F07F09"/>
              </a:buClr>
              <a:buSzPct val="80000"/>
            </a:pPr>
            <a:r>
              <a:rPr lang="es-CL" sz="1200" dirty="0">
                <a:solidFill>
                  <a:schemeClr val="tx1"/>
                </a:solidFill>
                <a:latin typeface="+mj-lt"/>
              </a:rPr>
              <a:t>Dimensión</a:t>
            </a:r>
            <a:r>
              <a:rPr lang="es-CL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CL" sz="1200" dirty="0">
                <a:solidFill>
                  <a:schemeClr val="tx1"/>
                </a:solidFill>
                <a:latin typeface="+mj-lt"/>
              </a:rPr>
              <a:t>Ambiental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6267510" y="6139140"/>
            <a:ext cx="1008112" cy="307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7380312" y="6139139"/>
            <a:ext cx="1034726" cy="307779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4601107" y="6139139"/>
            <a:ext cx="1709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100" dirty="0" smtClean="0">
                <a:solidFill>
                  <a:schemeClr val="dk1"/>
                </a:solidFill>
                <a:latin typeface="+mn-lt"/>
                <a:ea typeface="+mn-ea"/>
              </a:rPr>
              <a:t>utilizada:</a:t>
            </a:r>
            <a:endParaRPr lang="es-ES" sz="1100" dirty="0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687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80887" y="548680"/>
            <a:ext cx="8098594" cy="74135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s-CL" sz="3100" dirty="0" smtClean="0">
                <a:solidFill>
                  <a:schemeClr val="tx1"/>
                </a:solidFill>
                <a:effectLst/>
              </a:rPr>
              <a:t>Brechas, Líneas de Acción e iniciativas</a:t>
            </a:r>
            <a:r>
              <a:rPr lang="es-CL" sz="3000" dirty="0" smtClean="0">
                <a:solidFill>
                  <a:schemeClr val="tx1"/>
                </a:solidFill>
                <a:effectLst/>
              </a:rPr>
              <a:t/>
            </a:r>
            <a:br>
              <a:rPr lang="es-CL" sz="3000" dirty="0" smtClean="0">
                <a:solidFill>
                  <a:schemeClr val="tx1"/>
                </a:solidFill>
                <a:effectLst/>
              </a:rPr>
            </a:br>
            <a:endParaRPr lang="es-CL" sz="2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480887" y="610640"/>
            <a:ext cx="4776471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2000" b="1" i="1" u="sng" dirty="0" smtClean="0"/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1" u="sng" dirty="0"/>
              <a:t>Seguridad, Productividad y Eficiencia</a:t>
            </a:r>
            <a:endParaRPr lang="es-CL" sz="1400" b="1" u="sng" dirty="0">
              <a:solidFill>
                <a:srgbClr val="005FA1"/>
              </a:solidFill>
            </a:endParaRPr>
          </a:p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800" b="1" u="sng" dirty="0" smtClean="0">
              <a:solidFill>
                <a:srgbClr val="005FA1"/>
              </a:solidFill>
            </a:endParaRPr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</p:txBody>
      </p:sp>
      <p:sp>
        <p:nvSpPr>
          <p:cNvPr id="6" name="18 CuadroTexto"/>
          <p:cNvSpPr txBox="1"/>
          <p:nvPr/>
        </p:nvSpPr>
        <p:spPr>
          <a:xfrm>
            <a:off x="682056" y="1744608"/>
            <a:ext cx="4618850" cy="67710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200" dirty="0">
                <a:solidFill>
                  <a:srgbClr val="FF0000"/>
                </a:solidFill>
              </a:rPr>
              <a:t>Falta estudiar nuevas fuentes de abastecimiento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CL" sz="1400" dirty="0">
              <a:solidFill>
                <a:srgbClr val="FF0000"/>
              </a:solidFill>
            </a:endParaRPr>
          </a:p>
          <a:p>
            <a:pPr marL="171450" indent="-171450" fontAlgn="ctr">
              <a:buFont typeface="Verdana" panose="020B0604030504040204" pitchFamily="34" charset="0"/>
              <a:buChar char="-"/>
            </a:pPr>
            <a:r>
              <a:rPr lang="es-CL" sz="1200" dirty="0"/>
              <a:t>Investigar</a:t>
            </a:r>
            <a:r>
              <a:rPr lang="es-CL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nuevas fuentes de </a:t>
            </a:r>
            <a:r>
              <a:rPr lang="es-CL" sz="12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recursos</a:t>
            </a:r>
            <a:endParaRPr lang="es-ES" sz="1200" dirty="0" smtClean="0"/>
          </a:p>
        </p:txBody>
      </p: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4797112" y="-732558"/>
            <a:ext cx="3528392" cy="220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/>
          </a:p>
          <a:p>
            <a:pPr marL="603250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100" dirty="0" smtClean="0">
              <a:solidFill>
                <a:srgbClr val="FF0000"/>
              </a:solidFill>
            </a:endParaRPr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/>
          </a:p>
          <a:p>
            <a:pPr marL="620712" lvl="2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CL" sz="1200" dirty="0"/>
          </a:p>
          <a:p>
            <a:pPr lvl="2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200" dirty="0" smtClean="0"/>
          </a:p>
          <a:p>
            <a:pPr lvl="1" algn="just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ES" sz="1400" dirty="0" smtClean="0"/>
          </a:p>
          <a:p>
            <a:pPr lvl="8" algn="just">
              <a:spcBef>
                <a:spcPts val="0"/>
              </a:spcBef>
            </a:pPr>
            <a:endParaRPr lang="es-ES" sz="500" dirty="0" smtClean="0"/>
          </a:p>
          <a:p>
            <a:pPr marL="347663" lvl="1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/>
              <a:t> </a:t>
            </a:r>
            <a:r>
              <a:rPr lang="es-ES" sz="1400" dirty="0" smtClean="0"/>
              <a:t>                          </a:t>
            </a:r>
            <a:endParaRPr lang="es-CL" sz="1200" dirty="0" smtClean="0"/>
          </a:p>
        </p:txBody>
      </p:sp>
      <p:sp>
        <p:nvSpPr>
          <p:cNvPr id="7" name="18 CuadroTexto"/>
          <p:cNvSpPr txBox="1"/>
          <p:nvPr/>
        </p:nvSpPr>
        <p:spPr>
          <a:xfrm>
            <a:off x="666107" y="4793783"/>
            <a:ext cx="4623286" cy="1046440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200" dirty="0">
                <a:solidFill>
                  <a:srgbClr val="808080"/>
                </a:solidFill>
              </a:rPr>
              <a:t>Escasa distribución de los beneficios económicos que genera el agua a los habitantes de la región</a:t>
            </a:r>
          </a:p>
          <a:p>
            <a:pPr marL="0" indent="0" algn="ctr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 smtClean="0">
              <a:solidFill>
                <a:srgbClr val="808080"/>
              </a:solidFill>
            </a:endParaRPr>
          </a:p>
          <a:p>
            <a:pPr marL="171450" indent="-171450" defTabSz="914400" eaLnBrk="1" hangingPunct="1"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Char char="-"/>
            </a:pPr>
            <a:r>
              <a:rPr lang="es-CL" sz="1200" dirty="0">
                <a:solidFill>
                  <a:srgbClr val="808080"/>
                </a:solidFill>
              </a:rPr>
              <a:t>Mejoramiento de la productividad del agua en sectores rurales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5844540" y="4910699"/>
            <a:ext cx="2639147" cy="45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100" dirty="0">
                <a:solidFill>
                  <a:srgbClr val="808080"/>
                </a:solidFill>
              </a:rPr>
              <a:t>Programa de subsidios a cultivos con denominación de origen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5831367" y="1726632"/>
            <a:ext cx="2684328" cy="5177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CL" sz="1100" dirty="0">
                <a:solidFill>
                  <a:srgbClr val="000000"/>
                </a:solidFill>
                <a:latin typeface="Verdana" panose="020B0604030504040204" pitchFamily="34" charset="0"/>
              </a:rPr>
              <a:t>Estudiar nuevas fuentes de abastecimiento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5834879" y="5447463"/>
            <a:ext cx="2648808" cy="4355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ctr"/>
            <a:r>
              <a:rPr lang="es-CL" sz="1100" dirty="0">
                <a:solidFill>
                  <a:srgbClr val="808080"/>
                </a:solidFill>
                <a:latin typeface="Verdana" panose="020B0604030504040204" pitchFamily="34" charset="0"/>
              </a:rPr>
              <a:t>Convenio Ley de Fomento al Riego </a:t>
            </a:r>
          </a:p>
        </p:txBody>
      </p:sp>
      <p:sp>
        <p:nvSpPr>
          <p:cNvPr id="14" name="18 CuadroTexto"/>
          <p:cNvSpPr txBox="1"/>
          <p:nvPr/>
        </p:nvSpPr>
        <p:spPr>
          <a:xfrm>
            <a:off x="668450" y="3750432"/>
            <a:ext cx="4632187" cy="933845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200" dirty="0">
                <a:solidFill>
                  <a:srgbClr val="FF0000"/>
                </a:solidFill>
              </a:rPr>
              <a:t>Falta la administración y gestión de los recursos hídricos para que las fuentes críticas sean sustentables </a:t>
            </a:r>
          </a:p>
          <a:p>
            <a:pPr marL="171450" indent="-171450" algn="just" defTabSz="914400" fontAlgn="auto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Verdana" panose="020B0604030504040204" pitchFamily="34" charset="0"/>
              <a:buChar char="-"/>
              <a:defRPr/>
            </a:pPr>
            <a:r>
              <a:rPr lang="es-CL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Seguimiento</a:t>
            </a:r>
            <a:r>
              <a:rPr lang="es-CL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sostenibilidad en fuentes naturales críticas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5850046" y="3919953"/>
            <a:ext cx="2666752" cy="78284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es-ES" sz="1100" dirty="0">
                <a:solidFill>
                  <a:schemeClr val="tx1"/>
                </a:solidFill>
              </a:rPr>
              <a:t>Programa de medición de la sostenibilidad de fuentes naturales criticas del recurso hídrico subterráneo</a:t>
            </a:r>
            <a:endParaRPr lang="es-CL" sz="1100" dirty="0">
              <a:solidFill>
                <a:schemeClr val="tx1"/>
              </a:solidFill>
            </a:endParaRPr>
          </a:p>
        </p:txBody>
      </p:sp>
      <p:cxnSp>
        <p:nvCxnSpPr>
          <p:cNvPr id="16" name="Conector recto de flecha 15"/>
          <p:cNvCxnSpPr/>
          <p:nvPr/>
        </p:nvCxnSpPr>
        <p:spPr>
          <a:xfrm flipV="1">
            <a:off x="5327082" y="2034697"/>
            <a:ext cx="503157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8 CuadroTexto"/>
          <p:cNvSpPr txBox="1"/>
          <p:nvPr/>
        </p:nvSpPr>
        <p:spPr>
          <a:xfrm>
            <a:off x="676836" y="2524768"/>
            <a:ext cx="4620126" cy="1041567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200" dirty="0">
                <a:solidFill>
                  <a:srgbClr val="FF0000"/>
                </a:solidFill>
              </a:rPr>
              <a:t>Falta una mayor optimización en el uso del recurso hídrico (escasa reutilización de las aguas, baja eficiencia</a:t>
            </a:r>
            <a:r>
              <a:rPr lang="es-CL" sz="1200" dirty="0" smtClean="0">
                <a:solidFill>
                  <a:srgbClr val="FF0000"/>
                </a:solidFill>
              </a:rPr>
              <a:t>)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endParaRPr lang="es-CL" sz="1200" dirty="0">
              <a:solidFill>
                <a:srgbClr val="FF0000"/>
              </a:solidFill>
            </a:endParaRPr>
          </a:p>
          <a:p>
            <a:pPr marL="171450" indent="-171450" fontAlgn="ctr">
              <a:lnSpc>
                <a:spcPct val="107000"/>
              </a:lnSpc>
              <a:buFont typeface="Verdana" panose="020B0604030504040204" pitchFamily="34" charset="0"/>
              <a:buChar char="-"/>
              <a:defRPr/>
            </a:pPr>
            <a:r>
              <a:rPr lang="es-CL" sz="1200" dirty="0"/>
              <a:t>Reúso de aguas</a:t>
            </a:r>
          </a:p>
          <a:p>
            <a:pPr marL="171450" indent="-171450" fontAlgn="ctr">
              <a:lnSpc>
                <a:spcPct val="107000"/>
              </a:lnSpc>
              <a:buFont typeface="Verdana" panose="020B0604030504040204" pitchFamily="34" charset="0"/>
              <a:buChar char="-"/>
              <a:defRPr/>
            </a:pPr>
            <a:r>
              <a:rPr lang="es-ES" sz="1200" dirty="0" smtClean="0"/>
              <a:t>Implementar </a:t>
            </a:r>
            <a:r>
              <a:rPr lang="es-ES" sz="1200" dirty="0"/>
              <a:t>campañas de educación para la población</a:t>
            </a:r>
            <a:endParaRPr lang="es-CL" sz="1200" dirty="0"/>
          </a:p>
        </p:txBody>
      </p:sp>
      <p:sp>
        <p:nvSpPr>
          <p:cNvPr id="19" name="Rectángulo redondeado 18"/>
          <p:cNvSpPr/>
          <p:nvPr/>
        </p:nvSpPr>
        <p:spPr>
          <a:xfrm>
            <a:off x="5859195" y="2362905"/>
            <a:ext cx="2695708" cy="58842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00" fontAlgn="auto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s-ES" sz="1100" dirty="0">
                <a:solidFill>
                  <a:schemeClr val="tx1"/>
                </a:solidFill>
              </a:rPr>
              <a:t>Proyecto de reúso de aguas servidas en uso industrial o riego de áreas verdes</a:t>
            </a:r>
            <a:endParaRPr lang="es-CL" sz="1100" dirty="0">
              <a:solidFill>
                <a:schemeClr val="tx1"/>
              </a:solidFill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5848287" y="3069850"/>
            <a:ext cx="2677660" cy="5296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s-CL" sz="1100" dirty="0">
                <a:solidFill>
                  <a:schemeClr val="tx1"/>
                </a:solidFill>
              </a:rPr>
              <a:t>Campaña sobre uso eficiente de agua potable</a:t>
            </a:r>
          </a:p>
        </p:txBody>
      </p:sp>
      <p:cxnSp>
        <p:nvCxnSpPr>
          <p:cNvPr id="26" name="Conector recto de flecha 25"/>
          <p:cNvCxnSpPr/>
          <p:nvPr/>
        </p:nvCxnSpPr>
        <p:spPr>
          <a:xfrm flipV="1">
            <a:off x="5338462" y="2673727"/>
            <a:ext cx="503157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V="1">
            <a:off x="5329313" y="5597767"/>
            <a:ext cx="503157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 flipV="1">
            <a:off x="5319569" y="5195362"/>
            <a:ext cx="503157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 flipV="1">
            <a:off x="5319569" y="3368199"/>
            <a:ext cx="503157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 flipV="1">
            <a:off x="5329312" y="4183400"/>
            <a:ext cx="503157" cy="389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01 Elipse"/>
          <p:cNvSpPr/>
          <p:nvPr/>
        </p:nvSpPr>
        <p:spPr>
          <a:xfrm>
            <a:off x="7047408" y="1001235"/>
            <a:ext cx="1485032" cy="6473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tx1"/>
                </a:solidFill>
                <a:latin typeface="+mj-lt"/>
              </a:rPr>
              <a:t>Dimensión</a:t>
            </a:r>
            <a:r>
              <a:rPr lang="es-CL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CL" sz="1200" dirty="0">
                <a:solidFill>
                  <a:schemeClr val="tx1"/>
                </a:solidFill>
                <a:latin typeface="+mj-lt"/>
              </a:rPr>
              <a:t>Económica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6267510" y="6139140"/>
            <a:ext cx="1008112" cy="307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INICIATIVA</a:t>
            </a:r>
          </a:p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800" dirty="0" smtClean="0">
                <a:solidFill>
                  <a:schemeClr val="tx1"/>
                </a:solidFill>
              </a:rPr>
              <a:t>PROPUESTA</a:t>
            </a:r>
            <a:endParaRPr lang="es-ES" sz="800" dirty="0">
              <a:solidFill>
                <a:schemeClr val="tx1"/>
              </a:solidFill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7380312" y="6139139"/>
            <a:ext cx="1034726" cy="307779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8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4601107" y="6139139"/>
            <a:ext cx="1709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100" dirty="0" smtClean="0">
                <a:solidFill>
                  <a:schemeClr val="dk1"/>
                </a:solidFill>
                <a:latin typeface="+mn-lt"/>
                <a:ea typeface="+mn-ea"/>
              </a:rPr>
              <a:t>utilizada:</a:t>
            </a:r>
            <a:endParaRPr lang="es-ES" sz="1100" dirty="0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48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18 CuadroTexto"/>
          <p:cNvSpPr txBox="1"/>
          <p:nvPr/>
        </p:nvSpPr>
        <p:spPr>
          <a:xfrm>
            <a:off x="642888" y="2301349"/>
            <a:ext cx="3186849" cy="187647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s-ES" sz="11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Escaso seguimiento y fiscalización real de la situación hídrica en la Región</a:t>
            </a:r>
            <a:endParaRPr lang="es-CL" sz="1100" dirty="0">
              <a:solidFill>
                <a:srgbClr val="FF0000"/>
              </a:solidFill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s-ES" sz="1100" dirty="0" smtClean="0"/>
              <a:t>-Ampliar </a:t>
            </a:r>
            <a:r>
              <a:rPr lang="es-ES" sz="1100" dirty="0"/>
              <a:t>programa de control y fiscalización a aguas y procesar la información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s-ES" sz="1100" dirty="0" smtClean="0"/>
              <a:t>-Incorporar </a:t>
            </a:r>
            <a:r>
              <a:rPr lang="es-ES" sz="1100" dirty="0"/>
              <a:t>seguimiento ambiental de proyectos o actividades fuera del Sistema de Evaluación Ambiental (SEA) y de pasivos </a:t>
            </a:r>
            <a:r>
              <a:rPr lang="es-ES" sz="1100" dirty="0" smtClean="0"/>
              <a:t>ambientales</a:t>
            </a:r>
            <a:endParaRPr lang="es-CL" sz="11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5169355" y="2276872"/>
            <a:ext cx="3435093" cy="3638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000" dirty="0" smtClean="0">
                <a:solidFill>
                  <a:schemeClr val="tx1"/>
                </a:solidFill>
              </a:rPr>
              <a:t>Mejoramiento del programa de control de extracciones de aguas</a:t>
            </a:r>
            <a:endParaRPr lang="es-CL" sz="1000" dirty="0">
              <a:solidFill>
                <a:schemeClr val="tx1"/>
              </a:solidFill>
            </a:endParaRPr>
          </a:p>
        </p:txBody>
      </p:sp>
      <p:sp>
        <p:nvSpPr>
          <p:cNvPr id="26" name="Rectángulo redondeado 25"/>
          <p:cNvSpPr/>
          <p:nvPr/>
        </p:nvSpPr>
        <p:spPr>
          <a:xfrm>
            <a:off x="5157452" y="2770231"/>
            <a:ext cx="3440160" cy="3347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CL" sz="1000" dirty="0" smtClean="0">
                <a:solidFill>
                  <a:schemeClr val="tx1"/>
                </a:solidFill>
              </a:rPr>
              <a:t>Aumento de fiscalización de extracciones ilegales</a:t>
            </a:r>
            <a:endParaRPr lang="es-CL" sz="1000" dirty="0">
              <a:solidFill>
                <a:schemeClr val="tx1"/>
              </a:solidFill>
            </a:endParaRPr>
          </a:p>
        </p:txBody>
      </p:sp>
      <p:sp>
        <p:nvSpPr>
          <p:cNvPr id="27" name="1 Título"/>
          <p:cNvSpPr txBox="1">
            <a:spLocks/>
          </p:cNvSpPr>
          <p:nvPr/>
        </p:nvSpPr>
        <p:spPr bwMode="auto">
          <a:xfrm>
            <a:off x="480887" y="548680"/>
            <a:ext cx="8098594" cy="74135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8D3E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9pPr>
            <a:extLst/>
          </a:lstStyle>
          <a:p>
            <a:pPr algn="ctr" defTabSz="914400" eaLnBrk="1" hangingPunct="1"/>
            <a:r>
              <a:rPr lang="es-CL" sz="3100" smtClean="0">
                <a:solidFill>
                  <a:schemeClr val="tx1"/>
                </a:solidFill>
                <a:effectLst/>
              </a:rPr>
              <a:t>Brechas, Líneas de Acción e iniciativas</a:t>
            </a:r>
            <a:r>
              <a:rPr lang="es-CL" sz="3000" smtClean="0">
                <a:solidFill>
                  <a:schemeClr val="tx1"/>
                </a:solidFill>
                <a:effectLst/>
              </a:rPr>
              <a:t/>
            </a:r>
            <a:br>
              <a:rPr lang="es-CL" sz="3000" smtClean="0">
                <a:solidFill>
                  <a:schemeClr val="tx1"/>
                </a:solidFill>
                <a:effectLst/>
              </a:rPr>
            </a:br>
            <a:endParaRPr lang="es-CL" sz="2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8" name="2 Marcador de contenido"/>
          <p:cNvSpPr txBox="1">
            <a:spLocks/>
          </p:cNvSpPr>
          <p:nvPr/>
        </p:nvSpPr>
        <p:spPr bwMode="auto">
          <a:xfrm>
            <a:off x="470874" y="1246638"/>
            <a:ext cx="4560447" cy="422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 defTabSz="91440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400" b="1" i="1" u="sng" dirty="0"/>
              <a:t>B) Cumplimiento </a:t>
            </a:r>
            <a:r>
              <a:rPr lang="es-CL" sz="1400" b="1" i="1" u="sng" dirty="0" smtClean="0"/>
              <a:t>de la función pública</a:t>
            </a:r>
            <a:endParaRPr lang="es-ES" sz="1100" dirty="0" smtClean="0">
              <a:solidFill>
                <a:srgbClr val="FF0000"/>
              </a:solidFill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5169355" y="3262397"/>
            <a:ext cx="3428256" cy="5465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CL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Plan de vigilancia y seguimiento de pasivos ambientales que presentan riesgo de contaminación de recursos hídricos</a:t>
            </a:r>
            <a:endParaRPr lang="es-C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155608" y="4008581"/>
            <a:ext cx="3442004" cy="4747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CL" sz="1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Medidas de mitigación y/o reparación de pasivos mineros contaminantes</a:t>
            </a:r>
            <a:endParaRPr lang="es-C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cxnSp>
        <p:nvCxnSpPr>
          <p:cNvPr id="32" name="Conector recto de flecha 31"/>
          <p:cNvCxnSpPr>
            <a:endCxn id="25" idx="1"/>
          </p:cNvCxnSpPr>
          <p:nvPr/>
        </p:nvCxnSpPr>
        <p:spPr>
          <a:xfrm flipV="1">
            <a:off x="3829737" y="2458809"/>
            <a:ext cx="1339618" cy="646128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 flipV="1">
            <a:off x="3824936" y="2888259"/>
            <a:ext cx="1330672" cy="216678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endCxn id="29" idx="1"/>
          </p:cNvCxnSpPr>
          <p:nvPr/>
        </p:nvCxnSpPr>
        <p:spPr>
          <a:xfrm flipV="1">
            <a:off x="3829737" y="3535681"/>
            <a:ext cx="1339618" cy="124048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>
            <a:endCxn id="30" idx="1"/>
          </p:cNvCxnSpPr>
          <p:nvPr/>
        </p:nvCxnSpPr>
        <p:spPr>
          <a:xfrm>
            <a:off x="3829737" y="3686786"/>
            <a:ext cx="1325871" cy="559162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redondeado 14"/>
          <p:cNvSpPr/>
          <p:nvPr/>
        </p:nvSpPr>
        <p:spPr>
          <a:xfrm>
            <a:off x="5878976" y="6056109"/>
            <a:ext cx="1074179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>
              <a:spcBef>
                <a:spcPts val="0"/>
              </a:spcBef>
              <a:spcAft>
                <a:spcPts val="0"/>
              </a:spcAft>
            </a:pPr>
            <a:r>
              <a:rPr lang="es-ES" sz="900" dirty="0" smtClean="0">
                <a:solidFill>
                  <a:schemeClr val="tx1"/>
                </a:solidFill>
              </a:rPr>
              <a:t>INICIATIVA PROPUESTA</a:t>
            </a:r>
            <a:endParaRPr lang="es-ES" sz="900" dirty="0">
              <a:solidFill>
                <a:schemeClr val="tx1"/>
              </a:solidFill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7284220" y="6056109"/>
            <a:ext cx="1094319" cy="360040"/>
          </a:xfrm>
          <a:prstGeom prst="roundRect">
            <a:avLst/>
          </a:prstGeom>
          <a:solidFill>
            <a:srgbClr val="F9EFA5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es-ES" sz="9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INICIATIVA</a:t>
            </a:r>
          </a:p>
          <a:p>
            <a:pPr algn="ctr" fontAlgn="ctr"/>
            <a:r>
              <a:rPr lang="es-ES" sz="9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CATASTRADA</a:t>
            </a:r>
            <a:endParaRPr lang="es-ES" sz="9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230346" y="6121309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solidFill>
                  <a:schemeClr val="dk1"/>
                </a:solidFill>
                <a:latin typeface="+mn-lt"/>
                <a:ea typeface="+mn-ea"/>
              </a:rPr>
              <a:t>Simbología </a:t>
            </a:r>
            <a:r>
              <a:rPr lang="es-ES" sz="1000" dirty="0" smtClean="0">
                <a:solidFill>
                  <a:schemeClr val="dk1"/>
                </a:solidFill>
                <a:latin typeface="+mn-lt"/>
                <a:ea typeface="+mn-ea"/>
              </a:rPr>
              <a:t>utilizada:</a:t>
            </a:r>
            <a:endParaRPr lang="es-ES" sz="1000" dirty="0">
              <a:solidFill>
                <a:schemeClr val="dk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452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1560" y="2366877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ES_tradnl" sz="4000" b="1" dirty="0" smtClean="0"/>
              <a:t>Todas son importante, pero ¿</a:t>
            </a:r>
            <a:r>
              <a:rPr lang="es-ES_tradnl" sz="4000" b="1" dirty="0"/>
              <a:t>C</a:t>
            </a:r>
            <a:r>
              <a:rPr lang="es-ES_tradnl" sz="4000" b="1" dirty="0" smtClean="0"/>
              <a:t>uáles son las más urgentes?</a:t>
            </a:r>
          </a:p>
          <a:p>
            <a:pPr lvl="0" algn="ctr">
              <a:spcAft>
                <a:spcPts val="0"/>
              </a:spcAft>
            </a:pPr>
            <a:endParaRPr lang="es-ES_tradnl" sz="4000" b="1" dirty="0"/>
          </a:p>
          <a:p>
            <a:pPr algn="ctr">
              <a:spcAft>
                <a:spcPts val="0"/>
              </a:spcAft>
            </a:pPr>
            <a:r>
              <a:rPr lang="es-ES_tradnl" sz="3200" b="1" dirty="0" smtClean="0">
                <a:solidFill>
                  <a:schemeClr val="bg1">
                    <a:lumMod val="50000"/>
                  </a:schemeClr>
                </a:solidFill>
              </a:rPr>
              <a:t>(iniciativas: ¿cómo lo hacemos?)</a:t>
            </a:r>
            <a:endParaRPr lang="es-ES_tradnl" sz="3200" b="1" dirty="0">
              <a:solidFill>
                <a:schemeClr val="bg1">
                  <a:lumMod val="50000"/>
                </a:schemeClr>
              </a:solidFill>
            </a:endParaRPr>
          </a:p>
          <a:p>
            <a:pPr lvl="0" algn="ctr">
              <a:spcAft>
                <a:spcPts val="0"/>
              </a:spcAft>
            </a:pPr>
            <a:endParaRPr lang="es-ES_tradnl" sz="4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467544" y="519063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F0000"/>
                </a:solidFill>
              </a:rPr>
              <a:t>Respecto a las brechas e iniciativas</a:t>
            </a:r>
            <a:endParaRPr lang="es-E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4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008583"/>
              </p:ext>
            </p:extLst>
          </p:nvPr>
        </p:nvGraphicFramePr>
        <p:xfrm>
          <a:off x="611560" y="548680"/>
          <a:ext cx="7848872" cy="5427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758"/>
                <a:gridCol w="7377114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BRECHA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Deficiente calidad en el servicio de APR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Desconocimiento de la vulnerabilidad de abastecimiento de agua potable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Falta de incentivos para la conservación de la superficie agrícola tradicional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4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Déficit de interacción entre comunidades con organismos del estado y privados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Falta de protección de los usos históricos del recurso hídrico de las comunidades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Déficit institucional ante situaciones de emergencia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Insuficiencia de infraestructura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9EFA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Falta estudiar nuevas fuentes de abastecimiento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Falta una mayor optimización en el uso del recurso hídrico (escasa reutilización de las aguas, baja eficiencia)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Falta la administración y gestión de los recursos hídricos para que las fuentes críticas sean sustentables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Escasa distribución de los beneficios económicos que genera el agua a los habitantes de la región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Escaso seguimiento y fiscalización real de la situación hídrica en la Región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3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477895"/>
              </p:ext>
            </p:extLst>
          </p:nvPr>
        </p:nvGraphicFramePr>
        <p:xfrm>
          <a:off x="728316" y="1628800"/>
          <a:ext cx="7848873" cy="40252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/>
                <a:gridCol w="720080"/>
                <a:gridCol w="5976665"/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PRIORIZACIÓN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Lugar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Brecha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Falta de protección de los usos históricos del recurso hídrico de las comunidades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Segundo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Deficiente calidad en el servicio de APR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Tercero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Escaso seguimiento y fiscalización real de la situación hídrica en la Región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Cuarto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4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Déficit de interacción entre comunidades con organismos del estado y privados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Quinto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Déficit institucional ante situaciones de emergencia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69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670" y="2276872"/>
            <a:ext cx="3924659" cy="247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67544" y="117758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PLANANTOFAGASTA@ARCADIS.CL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5886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1979712" y="260648"/>
            <a:ext cx="5544616" cy="74771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s-CL" sz="3000" dirty="0" smtClean="0">
                <a:solidFill>
                  <a:schemeClr val="tx1"/>
                </a:solidFill>
                <a:effectLst/>
              </a:rPr>
              <a:t>Brechas y Líneas de Acción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27584" y="4509120"/>
            <a:ext cx="726276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CL" dirty="0" smtClean="0">
              <a:latin typeface="+mn-lt"/>
              <a:ea typeface="+mn-ea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640676"/>
              </p:ext>
            </p:extLst>
          </p:nvPr>
        </p:nvGraphicFramePr>
        <p:xfrm>
          <a:off x="536391" y="1012374"/>
          <a:ext cx="8140064" cy="5194587"/>
        </p:xfrm>
        <a:graphic>
          <a:graphicData uri="http://schemas.openxmlformats.org/drawingml/2006/table">
            <a:tbl>
              <a:tblPr firstRow="1" firstCol="1" bandRow="1"/>
              <a:tblGrid>
                <a:gridCol w="76551"/>
                <a:gridCol w="1246677"/>
                <a:gridCol w="2979000"/>
                <a:gridCol w="174359"/>
                <a:gridCol w="3663477"/>
              </a:tblGrid>
              <a:tr h="50801"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OBJETIVO</a:t>
                      </a:r>
                      <a:endParaRPr lang="es-CL" sz="6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BRECHAS</a:t>
                      </a:r>
                      <a:endParaRPr lang="es-CL" sz="6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L" sz="600">
                        <a:effectLst/>
                        <a:latin typeface="+mj-lt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LÍNEAS DE ACCIÓN</a:t>
                      </a:r>
                      <a:endParaRPr lang="es-CL" sz="6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63">
                <a:tc rowSpan="7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Asegurar la cobertura de servicios básicos suficientes, seguros, asequibles y sustentables para el uso personal y doméstico en las localidades de la región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de cobertura  de agua potable en zonas rurales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Dar prioridad regional a la ejecución de proyectos APR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6720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Deficiente calidad en el servicio de APR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Mejorar la operación y funcionamiento de los sistemas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57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Mejorar calidad del agua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9149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mayor legitimización social del proceso de tarificación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Legitimizar proceso tarifario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1042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Validación del sistema de subsidios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1988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Desconocimiento de la vulnerabilidad de abastecimiento de agua potable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Estudiar la vulnerabilidad del sistema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9560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Poseer alternativas de abastecimiento en caso de contingencias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0784">
                <a:tc rowSpan="6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Contribuir a proteger el patrimonio cultural, con énfasis en el patrimonio ancestral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de incentivos para la conservación de la superficie agrícola tradicional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Generar condiciones favorables para fomentar y mantener la actividad agrícola tradicional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9244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Déficit de interacción entre comunidades con organismos del estado y privados</a:t>
                      </a:r>
                      <a:endParaRPr lang="es-CL" sz="700" b="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L" sz="700" b="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Favorecer interacción entre comunidades y organismos públicos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42925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Propiciar instancias de contribución entre privados y comunidades de las ADIS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4512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de protección de los usos históricos del recurso hídrico de las comunidades</a:t>
                      </a:r>
                      <a:endParaRPr lang="es-CL" sz="700" b="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Proteger el ejercicio de derechos constituidos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9244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Programa de apoyo a la regularización de derechos ancestrales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501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Respetar el no uso del agua dado por el valor ancestral de las comunidades indígenas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73517">
                <a:tc rowSpan="4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Otorgar un nivel de seguridad aceptable para la población ante eventos extremos asociados al agua, específicamente, inundaciones, aluviones y sequías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 i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Déficit institucional ante situaciones de emergencia</a:t>
                      </a:r>
                      <a:endParaRPr lang="es-CL" sz="700" b="0" i="1">
                        <a:effectLst/>
                        <a:latin typeface="+mj-lt"/>
                        <a:ea typeface="Arial Unicode MS" panose="020B0604020202020204" pitchFamily="34" charset="-128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Mejorar las instancias de comunicación ante emergencias 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887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Mejorar sistema de alerta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36615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Insuficiente planificación territorial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Establecer zonas de riesgo de aluviones y desincentivar su uso habitacional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19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Insuficiencia de infraestructura </a:t>
                      </a:r>
                      <a:endParaRPr lang="es-CL" sz="700" b="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Mejorar obras de infraestructura para enfrentar eventos extremos 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73517">
                <a:tc rowSpan="3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Contribuir a la seguridad hídrica del medio ambiente considerando la conservación y restauración de ecosistemas asociados a ríos, lagunas, humedales y acuíferos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existe una imagen objetivo del Río Loa (cantidad y calidad del agua que se quiere lograr)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Definición de imagen objetivo del Río Loa a largo plazo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4827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700" b="0">
                          <a:effectLst/>
                          <a:latin typeface="+mj-lt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No hay información integrada que permita establecer el estado del medioambiente regional</a:t>
                      </a: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Integración y análisis de información ambiental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0066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Faltan medidas de prevención y control de riesgo de contaminación de pasivos ambientales</a:t>
                      </a:r>
                      <a:endParaRPr lang="es-CL" sz="700" b="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Realizar estudios que determinen el riesgo de los pasivos ambientales abandonados frente a eventos extremos y en el largo plazo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16729">
                <a:tc rowSpan="8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Mejorar la seguridad hídrica, productividad y eficiencia en el uso del agua para las actividades económicas en todos los sectores usuarios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estudiar nuevas fuentes de abastecimiento</a:t>
                      </a:r>
                      <a:endParaRPr lang="es-CL" sz="700" b="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Investigar nuevas fuentes de recursos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080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una mayor optimización en el uso del recurso hídrico (escasa reutilización de las aguas, baja eficiencia)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Reúso de aguas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8833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Aumentar eficiencia de riego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82983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Reducir pérdidas de sanitaria en las redes de distribución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6089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Implementar campañas de educación para la población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9149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Nuevos embalses de regulación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9244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Escasa distribución de los beneficios económicos que genera el agua a los habitantes de la región</a:t>
                      </a:r>
                      <a:endParaRPr lang="es-CL" sz="700" b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Mejoramiento de la productividad del agua en sectores rurales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9560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700" b="0" i="0" dirty="0">
                          <a:effectLst/>
                          <a:latin typeface="+mj-lt"/>
                          <a:ea typeface="Arial Unicode MS" panose="020B0604020202020204" pitchFamily="34" charset="-128"/>
                        </a:rPr>
                        <a:t>Falta la administración y gestión de los recursos hídricos para que las fuentes críticas sean sustentables </a:t>
                      </a:r>
                      <a:endParaRPr lang="es-CL" sz="700" b="0" i="1" dirty="0">
                        <a:effectLst/>
                        <a:latin typeface="+mj-lt"/>
                        <a:ea typeface="Arial Unicode MS" panose="020B0604020202020204" pitchFamily="34" charset="-128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s-CL" sz="70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Seguimiento de la sostenibilidad en fuentes naturales críticas</a:t>
                      </a:r>
                      <a:endParaRPr lang="es-CL" sz="700" dirty="0">
                        <a:effectLst/>
                        <a:latin typeface="+mj-lt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95" marR="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2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1979712" y="260648"/>
            <a:ext cx="5544616" cy="74771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s-CL" sz="3000" dirty="0" smtClean="0">
                <a:solidFill>
                  <a:schemeClr val="tx1"/>
                </a:solidFill>
                <a:effectLst/>
              </a:rPr>
              <a:t>Brechas y Líneas de Acción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27584" y="4509120"/>
            <a:ext cx="726276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CL" dirty="0" smtClean="0">
              <a:latin typeface="+mn-lt"/>
              <a:ea typeface="+mn-ea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75139"/>
              </p:ext>
            </p:extLst>
          </p:nvPr>
        </p:nvGraphicFramePr>
        <p:xfrm>
          <a:off x="467544" y="1025051"/>
          <a:ext cx="8136903" cy="4803199"/>
        </p:xfrm>
        <a:graphic>
          <a:graphicData uri="http://schemas.openxmlformats.org/drawingml/2006/table">
            <a:tbl>
              <a:tblPr firstRow="1" firstCol="1" bandRow="1"/>
              <a:tblGrid>
                <a:gridCol w="144016"/>
                <a:gridCol w="1296144"/>
                <a:gridCol w="2448272"/>
                <a:gridCol w="216024"/>
                <a:gridCol w="4032447"/>
              </a:tblGrid>
              <a:tr h="9156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META INSTITUCIONAL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BRECHAS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LÍNEAS DE ACCIÓN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2530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Coordinar los organismos públicos, junto a sus PPP, que se relacionan directa o indirectamente con la gestión del agua, con una visión de mediano y largo plazo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existe una visión común regional de mediano y largo plazo para el recurso hídrico, junto a los instrumentos que garanticen la materialización de dicha visión a través de compromisos concretos.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Empoderar PEGRH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9457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instancia orgánica de coordinación en torno a los recursos hídricos de la región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Generar instancia de coordinación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76525"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Asegurar el adecuado cumplimiento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 la función pública relacionada a los recursos hídricos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hay un conocimiento (observatorio) real de la situación hídrica en la región (existen vacíos de conocimiento en temas hidrológicos hidrogeológicos y ambientales)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Integrar y sistematizar información con miras a la planificación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440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Mejorar la coordinación entre organismos públicos 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746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Investigar áreas temáticas deficientes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6595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Escaso seguimiento y fiscalización real de la situación hídrica en la Región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Ampliar programa de control y fiscalización a aguas y procesar la información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Incorporar seguimiento ambiental de proyectos o actividades fuera del Sistema de Evaluación Ambiental (SEA) y de pasivos ambientales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Falta una mejor gestión para el aprovechamiento de los recursos hídricos 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Aumentar la dotación de personal con perfiles técnicos bien definidos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42347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Incrementar el presupuesto para el mejoramiento de la red hidrométrica DGA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2459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Asignar más recursos para fiscalización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8032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Propiciar la participación informada de los distintos actores relacionados con la gestión y aprovechamiento del agua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Insuficiente procedimiento de participación ciudadana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Generar condiciones para realizar participaciones ciudadanas efectivas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Asimetría de información entre los diversos actores.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Informar a la población en materia de recursos hídricos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40058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Generar una plataforma de información integrada de fácil entendimiento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35993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Insuficiencia de la actuación de las empresas con la comunidad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es-CL" sz="80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Generar la confianza en las comunidades</a:t>
                      </a:r>
                      <a:endParaRPr lang="es-CL" sz="800" dirty="0">
                        <a:effectLst/>
                        <a:latin typeface="Verdana" panose="020B0604030504040204" pitchFamily="34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506" marR="15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37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 idx="4294967295"/>
          </p:nvPr>
        </p:nvSpPr>
        <p:spPr bwMode="auto">
          <a:xfrm rot="16200000">
            <a:off x="-1714884" y="2731107"/>
            <a:ext cx="5544616" cy="74771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s-CL" sz="3000" dirty="0" smtClean="0">
                <a:solidFill>
                  <a:schemeClr val="tx1"/>
                </a:solidFill>
                <a:effectLst/>
              </a:rPr>
              <a:t>Iniciativas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27584" y="4509120"/>
            <a:ext cx="726276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CL" dirty="0" smtClean="0">
              <a:latin typeface="+mn-lt"/>
              <a:ea typeface="+mn-e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157" y="476672"/>
            <a:ext cx="6400452" cy="596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11560" y="1916832"/>
            <a:ext cx="79208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100" b="1" dirty="0" smtClean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es-ES" sz="4400" dirty="0" smtClean="0">
                <a:solidFill>
                  <a:srgbClr val="FF0000"/>
                </a:solidFill>
                <a:latin typeface="+mn-lt"/>
              </a:rPr>
              <a:t>TRABAJO GRUPAL</a:t>
            </a:r>
            <a:endParaRPr lang="es-ES" sz="4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67544" y="620688"/>
            <a:ext cx="820891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3" algn="ctr"/>
            <a:r>
              <a:rPr lang="es-ES" sz="2800" dirty="0">
                <a:latin typeface="+mn-lt"/>
                <a:cs typeface="Times New Roman" pitchFamily="18" charset="0"/>
              </a:rPr>
              <a:t>PLAN </a:t>
            </a:r>
            <a:r>
              <a:rPr lang="es-ES" sz="2800" dirty="0" smtClean="0">
                <a:latin typeface="+mn-lt"/>
                <a:cs typeface="Times New Roman" pitchFamily="18" charset="0"/>
              </a:rPr>
              <a:t>ESTRATÉGICO </a:t>
            </a:r>
            <a:r>
              <a:rPr lang="es-ES" sz="2800" dirty="0">
                <a:latin typeface="+mn-lt"/>
                <a:cs typeface="Times New Roman" pitchFamily="18" charset="0"/>
              </a:rPr>
              <a:t>PARA LA GESTIÓN DE RECURSOS HÍDRICOS, REGIÓN DE ANTOFAGASTA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670" y="3157731"/>
            <a:ext cx="3924659" cy="247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Título"/>
          <p:cNvSpPr>
            <a:spLocks noGrp="1"/>
          </p:cNvSpPr>
          <p:nvPr>
            <p:ph type="ctrTitle"/>
          </p:nvPr>
        </p:nvSpPr>
        <p:spPr>
          <a:xfrm>
            <a:off x="704850" y="697647"/>
            <a:ext cx="7772400" cy="931153"/>
          </a:xfrm>
        </p:spPr>
        <p:txBody>
          <a:bodyPr/>
          <a:lstStyle/>
          <a:p>
            <a:pPr eaLnBrk="1" hangingPunct="1"/>
            <a:r>
              <a:rPr lang="es-ES" sz="32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cs typeface="Verdana" pitchFamily="34" charset="0"/>
              </a:rPr>
              <a:t>MUCHAS GRACIAS</a:t>
            </a:r>
            <a:endParaRPr lang="es-CL" sz="3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cs typeface="Verdan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73" y="1604391"/>
            <a:ext cx="7381043" cy="466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13356</TotalTime>
  <Words>3353</Words>
  <Application>Microsoft Office PowerPoint</Application>
  <PresentationFormat>Presentación en pantalla (4:3)</PresentationFormat>
  <Paragraphs>586</Paragraphs>
  <Slides>31</Slides>
  <Notes>23</Notes>
  <HiddenSlides>5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31</vt:i4>
      </vt:variant>
    </vt:vector>
  </HeadingPairs>
  <TitlesOfParts>
    <vt:vector size="45" baseType="lpstr">
      <vt:lpstr>Arial Unicode MS</vt:lpstr>
      <vt:lpstr>Arial</vt:lpstr>
      <vt:lpstr>Calibri</vt:lpstr>
      <vt:lpstr>Century Gothic</vt:lpstr>
      <vt:lpstr>Symbol</vt:lpstr>
      <vt:lpstr>Times New Roman</vt:lpstr>
      <vt:lpstr>Verdana</vt:lpstr>
      <vt:lpstr>Wingdings</vt:lpstr>
      <vt:lpstr>Wingdings 2</vt:lpstr>
      <vt:lpstr>ヒラギノ角ゴ Pro W3</vt:lpstr>
      <vt:lpstr>Office Theme</vt:lpstr>
      <vt:lpstr>1_Office Theme</vt:lpstr>
      <vt:lpstr>2_Office Theme</vt:lpstr>
      <vt:lpstr>Aspecto</vt:lpstr>
      <vt:lpstr>Presentación de PowerPoint</vt:lpstr>
      <vt:lpstr>Programa de Trabajo Taller 2</vt:lpstr>
      <vt:lpstr>¿Que es un Plan?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Iniciativas Catastradas en la Región</vt:lpstr>
      <vt:lpstr>Presentación de PowerPoint</vt:lpstr>
      <vt:lpstr>Presentación de PowerPoint</vt:lpstr>
      <vt:lpstr>Brechas, Líneas de Acción e iniciativas </vt:lpstr>
      <vt:lpstr>Brechas, Líneas de Acción e iniciativas </vt:lpstr>
      <vt:lpstr>Brechas, Líneas de Acción e iniciativas </vt:lpstr>
      <vt:lpstr>Brechas, Líneas de Acción e iniciativas </vt:lpstr>
      <vt:lpstr>Brechas, Líneas de Acción e iniciativas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Brechas y Líneas de Acción</vt:lpstr>
      <vt:lpstr>Brechas y Líneas de Acción</vt:lpstr>
      <vt:lpstr>Iniciativas</vt:lpstr>
      <vt:lpstr>Presentación de PowerPoint</vt:lpstr>
      <vt:lpstr>MUCHAS GRACIAS</vt:lpstr>
    </vt:vector>
  </TitlesOfParts>
  <Company>Gabriel Badagnani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Executive Director</dc:creator>
  <cp:lastModifiedBy>Francisca Chadwick</cp:lastModifiedBy>
  <cp:revision>863</cp:revision>
  <cp:lastPrinted>2015-07-06T15:03:58Z</cp:lastPrinted>
  <dcterms:created xsi:type="dcterms:W3CDTF">2010-11-27T19:44:20Z</dcterms:created>
  <dcterms:modified xsi:type="dcterms:W3CDTF">2015-07-08T16:36:45Z</dcterms:modified>
</cp:coreProperties>
</file>